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256" r:id="rId2"/>
    <p:sldId id="257" r:id="rId3"/>
    <p:sldId id="305" r:id="rId4"/>
    <p:sldId id="306" r:id="rId5"/>
    <p:sldId id="258" r:id="rId6"/>
    <p:sldId id="259" r:id="rId7"/>
    <p:sldId id="265" r:id="rId8"/>
    <p:sldId id="264" r:id="rId9"/>
    <p:sldId id="272" r:id="rId10"/>
    <p:sldId id="282" r:id="rId11"/>
    <p:sldId id="283" r:id="rId12"/>
    <p:sldId id="284" r:id="rId13"/>
    <p:sldId id="285" r:id="rId14"/>
    <p:sldId id="286" r:id="rId15"/>
    <p:sldId id="288" r:id="rId16"/>
    <p:sldId id="289" r:id="rId17"/>
    <p:sldId id="290" r:id="rId18"/>
    <p:sldId id="291" r:id="rId19"/>
    <p:sldId id="292" r:id="rId20"/>
    <p:sldId id="293" r:id="rId21"/>
    <p:sldId id="294" r:id="rId22"/>
    <p:sldId id="262" r:id="rId23"/>
    <p:sldId id="263" r:id="rId24"/>
    <p:sldId id="266" r:id="rId25"/>
    <p:sldId id="267" r:id="rId26"/>
    <p:sldId id="268" r:id="rId27"/>
    <p:sldId id="269" r:id="rId28"/>
    <p:sldId id="270" r:id="rId29"/>
    <p:sldId id="271" r:id="rId30"/>
    <p:sldId id="260" r:id="rId31"/>
    <p:sldId id="273" r:id="rId32"/>
    <p:sldId id="274" r:id="rId33"/>
    <p:sldId id="296" r:id="rId34"/>
    <p:sldId id="295" r:id="rId35"/>
    <p:sldId id="275" r:id="rId36"/>
    <p:sldId id="297" r:id="rId37"/>
    <p:sldId id="298" r:id="rId38"/>
    <p:sldId id="276" r:id="rId39"/>
    <p:sldId id="278" r:id="rId40"/>
    <p:sldId id="307" r:id="rId41"/>
    <p:sldId id="279" r:id="rId42"/>
    <p:sldId id="280" r:id="rId43"/>
    <p:sldId id="281" r:id="rId44"/>
    <p:sldId id="299" r:id="rId45"/>
    <p:sldId id="300" r:id="rId46"/>
    <p:sldId id="302" r:id="rId47"/>
    <p:sldId id="308" r:id="rId48"/>
    <p:sldId id="301" r:id="rId49"/>
    <p:sldId id="303" r:id="rId50"/>
    <p:sldId id="304" r:id="rId5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1A4"/>
    <a:srgbClr val="D83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C7D25-C4A1-41C2-96CA-C1816018C0FC}" type="datetimeFigureOut">
              <a:rPr lang="hr-HR" smtClean="0"/>
              <a:t>5.9.2023.</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063C9-C29C-44B2-A863-3BE5EC94B15D}" type="slidenum">
              <a:rPr lang="hr-HR" smtClean="0"/>
              <a:t>‹#›</a:t>
            </a:fld>
            <a:endParaRPr lang="hr-HR"/>
          </a:p>
        </p:txBody>
      </p:sp>
    </p:spTree>
    <p:extLst>
      <p:ext uri="{BB962C8B-B14F-4D97-AF65-F5344CB8AC3E}">
        <p14:creationId xmlns:p14="http://schemas.microsoft.com/office/powerpoint/2010/main" val="428592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7CD3311E-17D2-41BA-A736-CE11FEC42CAF}"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121006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78731A72-B922-47CB-BE56-3618013643A3}"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27422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3E53C035-2F6E-421A-AB87-5BC3B0F552D8}"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40426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399C5651-1F25-426E-ACE8-C8672B12A189}"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217102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36E3EA-436D-48A5-975A-0DBFBC17B1A3}"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408091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27FA7498-2519-488E-A44B-96AAC40A4ECF}" type="datetime1">
              <a:rPr lang="hr-HR" smtClean="0"/>
              <a:t>5.9.2023.</a:t>
            </a:fld>
            <a:endParaRPr lang="hr-HR"/>
          </a:p>
        </p:txBody>
      </p:sp>
      <p:sp>
        <p:nvSpPr>
          <p:cNvPr id="6" name="Footer Placeholder 5"/>
          <p:cNvSpPr>
            <a:spLocks noGrp="1"/>
          </p:cNvSpPr>
          <p:nvPr>
            <p:ph type="ftr" sz="quarter" idx="11"/>
          </p:nvPr>
        </p:nvSpPr>
        <p:spPr/>
        <p:txBody>
          <a:bodyPr/>
          <a:lstStyle/>
          <a:p>
            <a:r>
              <a:rPr lang="hr-HR"/>
              <a:t>www.partyaner.com</a:t>
            </a:r>
          </a:p>
        </p:txBody>
      </p:sp>
      <p:sp>
        <p:nvSpPr>
          <p:cNvPr id="7" name="Slide Number Placeholder 6"/>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00940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3DAA7BD2-A819-4EE9-A4BD-5703CA4F330E}" type="datetime1">
              <a:rPr lang="hr-HR" smtClean="0"/>
              <a:t>5.9.2023.</a:t>
            </a:fld>
            <a:endParaRPr lang="hr-HR"/>
          </a:p>
        </p:txBody>
      </p:sp>
      <p:sp>
        <p:nvSpPr>
          <p:cNvPr id="8" name="Footer Placeholder 7"/>
          <p:cNvSpPr>
            <a:spLocks noGrp="1"/>
          </p:cNvSpPr>
          <p:nvPr>
            <p:ph type="ftr" sz="quarter" idx="11"/>
          </p:nvPr>
        </p:nvSpPr>
        <p:spPr/>
        <p:txBody>
          <a:bodyPr/>
          <a:lstStyle/>
          <a:p>
            <a:r>
              <a:rPr lang="hr-HR"/>
              <a:t>www.partyaner.com</a:t>
            </a:r>
          </a:p>
        </p:txBody>
      </p:sp>
      <p:sp>
        <p:nvSpPr>
          <p:cNvPr id="9" name="Slide Number Placeholder 8"/>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71221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0794AA9D-31DE-47F1-9ECD-88FB56D185B0}" type="datetime1">
              <a:rPr lang="hr-HR" smtClean="0"/>
              <a:t>5.9.2023.</a:t>
            </a:fld>
            <a:endParaRPr lang="hr-HR"/>
          </a:p>
        </p:txBody>
      </p:sp>
      <p:sp>
        <p:nvSpPr>
          <p:cNvPr id="4" name="Footer Placeholder 3"/>
          <p:cNvSpPr>
            <a:spLocks noGrp="1"/>
          </p:cNvSpPr>
          <p:nvPr>
            <p:ph type="ftr" sz="quarter" idx="11"/>
          </p:nvPr>
        </p:nvSpPr>
        <p:spPr/>
        <p:txBody>
          <a:bodyPr/>
          <a:lstStyle/>
          <a:p>
            <a:r>
              <a:rPr lang="hr-HR"/>
              <a:t>www.partyaner.com</a:t>
            </a:r>
          </a:p>
        </p:txBody>
      </p:sp>
      <p:sp>
        <p:nvSpPr>
          <p:cNvPr id="5" name="Slide Number Placeholder 4"/>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96859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C3CFA-74DB-4E3B-BA7B-5CD4B9186C65}" type="datetime1">
              <a:rPr lang="hr-HR" smtClean="0"/>
              <a:t>5.9.2023.</a:t>
            </a:fld>
            <a:endParaRPr lang="hr-HR"/>
          </a:p>
        </p:txBody>
      </p:sp>
      <p:sp>
        <p:nvSpPr>
          <p:cNvPr id="3" name="Footer Placeholder 2"/>
          <p:cNvSpPr>
            <a:spLocks noGrp="1"/>
          </p:cNvSpPr>
          <p:nvPr>
            <p:ph type="ftr" sz="quarter" idx="11"/>
          </p:nvPr>
        </p:nvSpPr>
        <p:spPr/>
        <p:txBody>
          <a:bodyPr/>
          <a:lstStyle/>
          <a:p>
            <a:r>
              <a:rPr lang="hr-HR"/>
              <a:t>www.partyaner.com</a:t>
            </a:r>
          </a:p>
        </p:txBody>
      </p:sp>
      <p:sp>
        <p:nvSpPr>
          <p:cNvPr id="4" name="Slide Number Placeholder 3"/>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74074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2B27B2-5054-4ADE-9B0A-E76B2D651CAA}" type="datetime1">
              <a:rPr lang="hr-HR" smtClean="0"/>
              <a:t>5.9.2023.</a:t>
            </a:fld>
            <a:endParaRPr lang="hr-HR"/>
          </a:p>
        </p:txBody>
      </p:sp>
      <p:sp>
        <p:nvSpPr>
          <p:cNvPr id="6" name="Footer Placeholder 5"/>
          <p:cNvSpPr>
            <a:spLocks noGrp="1"/>
          </p:cNvSpPr>
          <p:nvPr>
            <p:ph type="ftr" sz="quarter" idx="11"/>
          </p:nvPr>
        </p:nvSpPr>
        <p:spPr/>
        <p:txBody>
          <a:bodyPr/>
          <a:lstStyle/>
          <a:p>
            <a:r>
              <a:rPr lang="hr-HR"/>
              <a:t>www.partyaner.com</a:t>
            </a:r>
          </a:p>
        </p:txBody>
      </p:sp>
      <p:sp>
        <p:nvSpPr>
          <p:cNvPr id="7" name="Slide Number Placeholder 6"/>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98641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1471-09CE-4F7C-9A64-583084DFA4D5}" type="datetime1">
              <a:rPr lang="hr-HR" smtClean="0"/>
              <a:t>5.9.2023.</a:t>
            </a:fld>
            <a:endParaRPr lang="hr-HR"/>
          </a:p>
        </p:txBody>
      </p:sp>
      <p:sp>
        <p:nvSpPr>
          <p:cNvPr id="6" name="Footer Placeholder 5"/>
          <p:cNvSpPr>
            <a:spLocks noGrp="1"/>
          </p:cNvSpPr>
          <p:nvPr>
            <p:ph type="ftr" sz="quarter" idx="11"/>
          </p:nvPr>
        </p:nvSpPr>
        <p:spPr/>
        <p:txBody>
          <a:bodyPr/>
          <a:lstStyle/>
          <a:p>
            <a:r>
              <a:rPr lang="hr-HR"/>
              <a:t>www.partyaner.com</a:t>
            </a:r>
          </a:p>
        </p:txBody>
      </p:sp>
      <p:sp>
        <p:nvSpPr>
          <p:cNvPr id="7" name="Slide Number Placeholder 6"/>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263302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31B3C-A3EA-47B6-BCE2-80FA9C532970}" type="datetime1">
              <a:rPr lang="hr-HR" smtClean="0"/>
              <a:t>5.9.2023.</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r-HR"/>
              <a:t>www.partyaner.com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715E7-1A7E-4E40-A5FB-E93A25785E1B}" type="slidenum">
              <a:rPr lang="hr-HR" smtClean="0"/>
              <a:t>‹#›</a:t>
            </a:fld>
            <a:endParaRPr lang="hr-HR"/>
          </a:p>
        </p:txBody>
      </p:sp>
    </p:spTree>
    <p:extLst>
      <p:ext uri="{BB962C8B-B14F-4D97-AF65-F5344CB8AC3E}">
        <p14:creationId xmlns:p14="http://schemas.microsoft.com/office/powerpoint/2010/main" val="36959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153988" y="4894217"/>
            <a:ext cx="4046621" cy="523220"/>
          </a:xfrm>
          <a:prstGeom prst="rect">
            <a:avLst/>
          </a:prstGeom>
          <a:noFill/>
        </p:spPr>
        <p:txBody>
          <a:bodyPr wrap="none" rtlCol="0">
            <a:spAutoFit/>
          </a:bodyPr>
          <a:lstStyle/>
          <a:p>
            <a:r>
              <a:rPr lang="hr-HR" sz="2800" dirty="0">
                <a:solidFill>
                  <a:schemeClr val="bg1"/>
                </a:solidFill>
              </a:rPr>
              <a:t>Let’s get the party started!</a:t>
            </a:r>
          </a:p>
        </p:txBody>
      </p:sp>
    </p:spTree>
    <p:extLst>
      <p:ext uri="{BB962C8B-B14F-4D97-AF65-F5344CB8AC3E}">
        <p14:creationId xmlns:p14="http://schemas.microsoft.com/office/powerpoint/2010/main" val="20152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„Glazbenik”</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a:stretch>
            <a:fillRect/>
          </a:stretch>
        </p:blipFill>
        <p:spPr>
          <a:xfrm>
            <a:off x="838199" y="1525359"/>
            <a:ext cx="3873137" cy="450947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6927491" y="1548707"/>
            <a:ext cx="4426310" cy="44861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18838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„Bend / Grupa / Sastav”</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3687300" y="1525356"/>
            <a:ext cx="4359158" cy="45094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301577" y="1525358"/>
            <a:ext cx="3201726" cy="450947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8230455" y="1525356"/>
            <a:ext cx="3642652" cy="450947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74601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„Menadžer / Agencija”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433019" y="1525354"/>
            <a:ext cx="2575410" cy="45094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274560" y="1525354"/>
            <a:ext cx="4484421" cy="450947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stretch>
            <a:fillRect/>
          </a:stretch>
        </p:blipFill>
        <p:spPr>
          <a:xfrm>
            <a:off x="3330189" y="1525354"/>
            <a:ext cx="3622610" cy="450947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860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„Lokacija”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525511" y="1518000"/>
            <a:ext cx="3562484" cy="450947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4387410" y="1525355"/>
            <a:ext cx="3417179" cy="4509473"/>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8104004" y="1518000"/>
            <a:ext cx="3513088" cy="4516828"/>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41608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„Zabavljač”</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199" y="1525355"/>
            <a:ext cx="4414273" cy="45094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167154" y="1525355"/>
            <a:ext cx="4186646" cy="451255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4516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„Zabavljač”</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200" y="1521879"/>
            <a:ext cx="3873137" cy="450947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244244" y="1520864"/>
            <a:ext cx="4109556" cy="451048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8540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„Zabavljač”</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38199" y="1520864"/>
            <a:ext cx="3874009" cy="451048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968602" y="1520864"/>
            <a:ext cx="4385198" cy="451048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5364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„Usluge”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05111" y="1520864"/>
            <a:ext cx="4132649" cy="450834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323909" y="1520864"/>
            <a:ext cx="4029891" cy="450267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3011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„Usluge”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38200" y="1520864"/>
            <a:ext cx="4378234" cy="4505901"/>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7996904" y="1520864"/>
            <a:ext cx="3356896" cy="450590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21697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„Usluge”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200" y="1520864"/>
            <a:ext cx="3864429" cy="450224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489371" y="1520864"/>
            <a:ext cx="3864429" cy="450224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9471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Uvod</a:t>
            </a:r>
          </a:p>
        </p:txBody>
      </p:sp>
      <p:sp>
        <p:nvSpPr>
          <p:cNvPr id="3" name="Content Placeholder 2"/>
          <p:cNvSpPr>
            <a:spLocks noGrp="1"/>
          </p:cNvSpPr>
          <p:nvPr>
            <p:ph idx="1"/>
          </p:nvPr>
        </p:nvSpPr>
        <p:spPr/>
        <p:txBody>
          <a:bodyPr/>
          <a:lstStyle/>
          <a:p>
            <a:pPr marL="0" indent="0">
              <a:buNone/>
            </a:pPr>
            <a:r>
              <a:rPr lang="hr-HR" dirty="0">
                <a:solidFill>
                  <a:schemeClr val="bg1"/>
                </a:solidFill>
              </a:rPr>
              <a:t>Glazbena i event industrija u 21. stoljeću još uvijek pretežno funkcionira analogno, pogotovo kada govorimo o B2B metodi.</a:t>
            </a:r>
          </a:p>
          <a:p>
            <a:pPr marL="0" indent="0">
              <a:buNone/>
            </a:pPr>
            <a:endParaRPr lang="hr-HR" dirty="0">
              <a:solidFill>
                <a:schemeClr val="bg1"/>
              </a:solidFill>
            </a:endParaRPr>
          </a:p>
          <a:p>
            <a:pPr marL="0" indent="0">
              <a:buNone/>
            </a:pPr>
            <a:r>
              <a:rPr lang="hr-HR" dirty="0">
                <a:solidFill>
                  <a:schemeClr val="bg1"/>
                </a:solidFill>
              </a:rPr>
              <a:t>Kao netko tko se IT-om aktivno bavi već dugo godina i nekoliko godina organizacijom događaja uvidio sam mnoge nedostatke u logistici, brzini, pristupačnosti i rudarenju podataka, a što aplikacije mogu rješavati daleko brže i jednostavnije te s obzirom da postoji izuzetna potražnja za takvim uslugama na globalnoj razini, došao sam na ideju da ponudimo </a:t>
            </a:r>
            <a:r>
              <a:rPr lang="hr-HR" b="1" dirty="0">
                <a:solidFill>
                  <a:schemeClr val="bg1"/>
                </a:solidFill>
              </a:rPr>
              <a:t>digitalno rješenje</a:t>
            </a:r>
            <a:r>
              <a:rPr lang="hr-HR" dirty="0">
                <a:solidFill>
                  <a:schemeClr val="bg1"/>
                </a:solidFill>
              </a:rPr>
              <a:t> za probleme s kojima se umjetnici i organizatori događaja susreću u stvarnom životu.</a:t>
            </a:r>
          </a:p>
        </p:txBody>
      </p:sp>
      <p:sp>
        <p:nvSpPr>
          <p:cNvPr id="7" name="Footer Placeholder 6"/>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954111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„Usluge”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38200" y="1520864"/>
            <a:ext cx="3864428" cy="450224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7631942" y="1520864"/>
            <a:ext cx="3721858" cy="450224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0701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 „Usluge”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200" y="1520864"/>
            <a:ext cx="3864429" cy="450224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489371" y="1520864"/>
            <a:ext cx="3864429" cy="450224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404555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Napredna pretraga profila</a:t>
            </a:r>
          </a:p>
        </p:txBody>
      </p:sp>
      <p:sp>
        <p:nvSpPr>
          <p:cNvPr id="3" name="Content Placeholder 2"/>
          <p:cNvSpPr>
            <a:spLocks noGrp="1"/>
          </p:cNvSpPr>
          <p:nvPr>
            <p:ph sz="half" idx="1"/>
          </p:nvPr>
        </p:nvSpPr>
        <p:spPr/>
        <p:txBody>
          <a:bodyPr>
            <a:normAutofit/>
          </a:bodyPr>
          <a:lstStyle/>
          <a:p>
            <a:pPr marL="0" indent="0">
              <a:buNone/>
            </a:pPr>
            <a:r>
              <a:rPr lang="hr-HR" dirty="0">
                <a:solidFill>
                  <a:schemeClr val="bg1"/>
                </a:solidFill>
              </a:rPr>
              <a:t>Za razliku od klasičnih društvenih mreža, na Partyaneru nije toliko važno tko se kako zove, nego je važnije tko se čime bavi i kakve ima recenzije, a tome upravo služi </a:t>
            </a:r>
            <a:r>
              <a:rPr lang="hr-HR" b="1" dirty="0">
                <a:solidFill>
                  <a:schemeClr val="bg1"/>
                </a:solidFill>
              </a:rPr>
              <a:t>napredna pretraga profila</a:t>
            </a:r>
            <a:r>
              <a:rPr lang="hr-HR" dirty="0">
                <a:solidFill>
                  <a:schemeClr val="bg1"/>
                </a:solidFill>
              </a:rPr>
              <a:t> putem koje je moguće pronaći točno one profile/usluge koje Vas zanimaju i to je </a:t>
            </a:r>
            <a:r>
              <a:rPr lang="hr-HR" b="1" dirty="0">
                <a:solidFill>
                  <a:schemeClr val="bg1"/>
                </a:solidFill>
              </a:rPr>
              <a:t>najbolja značajka Partyanera</a:t>
            </a:r>
            <a:r>
              <a:rPr lang="hr-HR" dirty="0">
                <a:solidFill>
                  <a:schemeClr val="bg1"/>
                </a:solidFill>
              </a:rPr>
              <a:t>!</a:t>
            </a:r>
          </a:p>
        </p:txBody>
      </p:sp>
      <p:pic>
        <p:nvPicPr>
          <p:cNvPr id="5" name="Picture 4"/>
          <p:cNvPicPr>
            <a:picLocks noChangeAspect="1"/>
          </p:cNvPicPr>
          <p:nvPr/>
        </p:nvPicPr>
        <p:blipFill>
          <a:blip r:embed="rId2"/>
          <a:stretch>
            <a:fillRect/>
          </a:stretch>
        </p:blipFill>
        <p:spPr>
          <a:xfrm>
            <a:off x="6511059" y="1690688"/>
            <a:ext cx="4486275" cy="4486275"/>
          </a:xfrm>
          <a:prstGeom prst="rect">
            <a:avLst/>
          </a:prstGeom>
          <a:effectLst>
            <a:outerShdw blurRad="50800" dist="38100" dir="2700000" algn="tl" rotWithShape="0">
              <a:prstClr val="black">
                <a:alpha val="40000"/>
              </a:prstClr>
            </a:outerShdw>
          </a:effectLst>
        </p:spPr>
      </p:pic>
      <p:sp>
        <p:nvSpPr>
          <p:cNvPr id="6" name="Footer Placeholder 5"/>
          <p:cNvSpPr>
            <a:spLocks noGrp="1"/>
          </p:cNvSpPr>
          <p:nvPr>
            <p:ph type="ftr" sz="quarter" idx="11"/>
          </p:nvPr>
        </p:nvSpPr>
        <p:spPr>
          <a:xfrm>
            <a:off x="838200" y="6356350"/>
            <a:ext cx="105156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6602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Rezultati pretrage</a:t>
            </a:r>
          </a:p>
        </p:txBody>
      </p:sp>
      <p:sp>
        <p:nvSpPr>
          <p:cNvPr id="3" name="Content Placeholder 2"/>
          <p:cNvSpPr>
            <a:spLocks noGrp="1"/>
          </p:cNvSpPr>
          <p:nvPr>
            <p:ph sz="half" idx="1"/>
          </p:nvPr>
        </p:nvSpPr>
        <p:spPr/>
        <p:txBody>
          <a:bodyPr>
            <a:normAutofit lnSpcReduction="10000"/>
          </a:bodyPr>
          <a:lstStyle/>
          <a:p>
            <a:pPr marL="0" indent="0">
              <a:buNone/>
            </a:pPr>
            <a:r>
              <a:rPr lang="hr-HR" dirty="0">
                <a:solidFill>
                  <a:schemeClr val="bg1"/>
                </a:solidFill>
              </a:rPr>
              <a:t>Odabirom određenih filtera u rezultatima pretrage se prikazuju određeni profili s kojima je moguće </a:t>
            </a:r>
            <a:r>
              <a:rPr lang="hr-HR" b="1" dirty="0">
                <a:solidFill>
                  <a:schemeClr val="bg1"/>
                </a:solidFill>
              </a:rPr>
              <a:t>odmah stupati u kontakt.</a:t>
            </a:r>
          </a:p>
          <a:p>
            <a:pPr marL="0" indent="0">
              <a:buNone/>
            </a:pPr>
            <a:endParaRPr lang="hr-HR" dirty="0">
              <a:solidFill>
                <a:schemeClr val="bg1"/>
              </a:solidFill>
            </a:endParaRPr>
          </a:p>
          <a:p>
            <a:pPr marL="0" indent="0">
              <a:buNone/>
            </a:pPr>
            <a:r>
              <a:rPr lang="hr-HR" dirty="0">
                <a:solidFill>
                  <a:schemeClr val="bg1"/>
                </a:solidFill>
              </a:rPr>
              <a:t>Vlasnici klubova i organizatori događaja mogu brzo i jednostavno pronaći točno one profile koji ih zanimaju </a:t>
            </a:r>
            <a:r>
              <a:rPr lang="hr-HR" b="1" dirty="0">
                <a:solidFill>
                  <a:schemeClr val="bg1"/>
                </a:solidFill>
              </a:rPr>
              <a:t>bez da moraju znati tko se kako zove i tko je kada slobodan za booking</a:t>
            </a:r>
            <a:r>
              <a:rPr lang="hr-HR" dirty="0">
                <a:solidFill>
                  <a:schemeClr val="bg1"/>
                </a:solidFill>
              </a:rPr>
              <a:t>.</a:t>
            </a:r>
          </a:p>
        </p:txBody>
      </p:sp>
      <p:pic>
        <p:nvPicPr>
          <p:cNvPr id="4" name="Picture 3"/>
          <p:cNvPicPr>
            <a:picLocks noChangeAspect="1"/>
          </p:cNvPicPr>
          <p:nvPr/>
        </p:nvPicPr>
        <p:blipFill>
          <a:blip r:embed="rId2"/>
          <a:stretch>
            <a:fillRect/>
          </a:stretch>
        </p:blipFill>
        <p:spPr>
          <a:xfrm>
            <a:off x="6511058" y="1690687"/>
            <a:ext cx="4486275" cy="4486275"/>
          </a:xfrm>
          <a:prstGeom prst="rect">
            <a:avLst/>
          </a:prstGeom>
          <a:effectLst>
            <a:outerShdw blurRad="50800" dist="38100" dir="2700000" algn="tl" rotWithShape="0">
              <a:prstClr val="black">
                <a:alpha val="40000"/>
              </a:prstClr>
            </a:outerShdw>
          </a:effectLst>
        </p:spPr>
      </p:pic>
      <p:sp>
        <p:nvSpPr>
          <p:cNvPr id="6" name="Footer Placeholder 5"/>
          <p:cNvSpPr>
            <a:spLocks noGrp="1"/>
          </p:cNvSpPr>
          <p:nvPr>
            <p:ph type="ftr" sz="quarter" idx="11"/>
          </p:nvPr>
        </p:nvSpPr>
        <p:spPr>
          <a:xfrm>
            <a:off x="838199" y="6356350"/>
            <a:ext cx="10515601"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83279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Da li je besplatno?</a:t>
            </a:r>
          </a:p>
        </p:txBody>
      </p:sp>
      <p:sp>
        <p:nvSpPr>
          <p:cNvPr id="3" name="Content Placeholder 2"/>
          <p:cNvSpPr>
            <a:spLocks noGrp="1"/>
          </p:cNvSpPr>
          <p:nvPr>
            <p:ph idx="1"/>
          </p:nvPr>
        </p:nvSpPr>
        <p:spPr/>
        <p:txBody>
          <a:bodyPr>
            <a:normAutofit/>
          </a:bodyPr>
          <a:lstStyle/>
          <a:p>
            <a:pPr marL="0" indent="0">
              <a:buNone/>
            </a:pPr>
            <a:r>
              <a:rPr lang="hr-HR" dirty="0">
                <a:solidFill>
                  <a:schemeClr val="bg1"/>
                </a:solidFill>
              </a:rPr>
              <a:t>Mnoge usluge na Partyaneru su besplatne, međutim neke značajke kao i pristup nekim dijelovima platforme je ograničeno. Drugim riječima plaćaju se samo profesionalne usluge kojima se ostvaruju profiti.</a:t>
            </a:r>
          </a:p>
          <a:p>
            <a:pPr marL="0" indent="0">
              <a:buNone/>
            </a:pPr>
            <a:endParaRPr lang="hr-HR" dirty="0">
              <a:solidFill>
                <a:schemeClr val="bg1"/>
              </a:solidFill>
            </a:endParaRPr>
          </a:p>
          <a:p>
            <a:pPr marL="0" indent="0">
              <a:buNone/>
            </a:pPr>
            <a:r>
              <a:rPr lang="hr-HR" b="1" dirty="0">
                <a:solidFill>
                  <a:schemeClr val="bg1"/>
                </a:solidFill>
              </a:rPr>
              <a:t>Registracija je besplatna i korištenje stranice je bez obaveza!</a:t>
            </a:r>
          </a:p>
          <a:p>
            <a:pPr marL="0" indent="0">
              <a:buNone/>
            </a:pPr>
            <a:endParaRPr lang="hr-HR" dirty="0">
              <a:solidFill>
                <a:schemeClr val="bg1"/>
              </a:solidFill>
            </a:endParaRPr>
          </a:p>
          <a:p>
            <a:pPr marL="0" indent="0">
              <a:buNone/>
            </a:pPr>
            <a:r>
              <a:rPr lang="hr-HR" dirty="0">
                <a:solidFill>
                  <a:schemeClr val="bg1"/>
                </a:solidFill>
              </a:rPr>
              <a:t>Nema mjesečnih ili godišnjih pretplata, nego se sve koristi prema potrebama.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96004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Da li je besplatno?</a:t>
            </a:r>
          </a:p>
        </p:txBody>
      </p:sp>
      <p:sp>
        <p:nvSpPr>
          <p:cNvPr id="5" name="Content Placeholder 4"/>
          <p:cNvSpPr>
            <a:spLocks noGrp="1"/>
          </p:cNvSpPr>
          <p:nvPr>
            <p:ph sz="half" idx="1"/>
          </p:nvPr>
        </p:nvSpPr>
        <p:spPr/>
        <p:txBody>
          <a:bodyPr>
            <a:normAutofit lnSpcReduction="10000"/>
          </a:bodyPr>
          <a:lstStyle/>
          <a:p>
            <a:pPr marL="0" indent="0">
              <a:buNone/>
            </a:pPr>
            <a:r>
              <a:rPr lang="hr-HR" dirty="0">
                <a:solidFill>
                  <a:schemeClr val="bg1"/>
                </a:solidFill>
              </a:rPr>
              <a:t>Željeli smo maksimalno izaći u susret svojim korisnicima tako da su većina usluga besplatne, a one koje se plaćaju imaju simbolične iznose tako da je platforma prilagođena za svačiji budžet.</a:t>
            </a:r>
          </a:p>
          <a:p>
            <a:pPr marL="0" indent="0">
              <a:buNone/>
            </a:pPr>
            <a:endParaRPr lang="hr-HR" dirty="0">
              <a:solidFill>
                <a:schemeClr val="bg1"/>
              </a:solidFill>
            </a:endParaRPr>
          </a:p>
          <a:p>
            <a:pPr marL="0" indent="0">
              <a:buNone/>
            </a:pPr>
            <a:r>
              <a:rPr lang="hr-HR" b="1" dirty="0">
                <a:solidFill>
                  <a:schemeClr val="bg1"/>
                </a:solidFill>
              </a:rPr>
              <a:t>Želimo da svaki Partyaner korisnik uvijek dobije više nego što uloži, a to je na Partyaneru itekako moguće!</a:t>
            </a:r>
          </a:p>
        </p:txBody>
      </p:sp>
      <p:sp>
        <p:nvSpPr>
          <p:cNvPr id="6" name="Content Placeholder 5"/>
          <p:cNvSpPr>
            <a:spLocks noGrp="1"/>
          </p:cNvSpPr>
          <p:nvPr>
            <p:ph sz="half" idx="2"/>
          </p:nvPr>
        </p:nvSpPr>
        <p:spPr/>
        <p:txBody>
          <a:bodyPr>
            <a:normAutofit lnSpcReduction="10000"/>
          </a:bodyPr>
          <a:lstStyle/>
          <a:p>
            <a:r>
              <a:rPr lang="hr-HR" dirty="0">
                <a:solidFill>
                  <a:schemeClr val="bg1"/>
                </a:solidFill>
              </a:rPr>
              <a:t>Registracija</a:t>
            </a:r>
          </a:p>
          <a:p>
            <a:r>
              <a:rPr lang="hr-HR" dirty="0">
                <a:solidFill>
                  <a:schemeClr val="bg1"/>
                </a:solidFill>
              </a:rPr>
              <a:t>Podešavanje korisničkog računa</a:t>
            </a:r>
          </a:p>
          <a:p>
            <a:r>
              <a:rPr lang="hr-HR" dirty="0">
                <a:solidFill>
                  <a:schemeClr val="bg1"/>
                </a:solidFill>
              </a:rPr>
              <a:t>Kreiranje prvog profila</a:t>
            </a:r>
          </a:p>
          <a:p>
            <a:r>
              <a:rPr lang="hr-HR" dirty="0">
                <a:solidFill>
                  <a:schemeClr val="bg1"/>
                </a:solidFill>
              </a:rPr>
              <a:t>Popunjavanje profila</a:t>
            </a:r>
          </a:p>
          <a:p>
            <a:r>
              <a:rPr lang="hr-HR" dirty="0">
                <a:solidFill>
                  <a:schemeClr val="bg1"/>
                </a:solidFill>
              </a:rPr>
              <a:t>Popunjavanje zauzeća</a:t>
            </a:r>
          </a:p>
          <a:p>
            <a:r>
              <a:rPr lang="hr-HR" dirty="0">
                <a:solidFill>
                  <a:schemeClr val="bg1"/>
                </a:solidFill>
              </a:rPr>
              <a:t>Brza i napredna pretraga profila</a:t>
            </a:r>
          </a:p>
          <a:p>
            <a:r>
              <a:rPr lang="hr-HR" dirty="0">
                <a:solidFill>
                  <a:schemeClr val="bg1"/>
                </a:solidFill>
              </a:rPr>
              <a:t>Pregled svih profila</a:t>
            </a:r>
          </a:p>
          <a:p>
            <a:r>
              <a:rPr lang="hr-HR" dirty="0">
                <a:solidFill>
                  <a:schemeClr val="bg1"/>
                </a:solidFill>
              </a:rPr>
              <a:t>Recenzije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12468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anim calcmode="lin" valueType="num">
                                      <p:cBhvr>
                                        <p:cTn id="4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fade">
                                      <p:cBhvr>
                                        <p:cTn id="55" dur="1000"/>
                                        <p:tgtEl>
                                          <p:spTgt spid="6">
                                            <p:txEl>
                                              <p:pRg st="7" end="7"/>
                                            </p:txEl>
                                          </p:spTgt>
                                        </p:tgtEl>
                                      </p:cBhvr>
                                    </p:animEffect>
                                    <p:anim calcmode="lin" valueType="num">
                                      <p:cBhvr>
                                        <p:cTn id="5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fade">
                                      <p:cBhvr>
                                        <p:cTn id="62" dur="1000"/>
                                        <p:tgtEl>
                                          <p:spTgt spid="5">
                                            <p:txEl>
                                              <p:pRg st="2" end="2"/>
                                            </p:txEl>
                                          </p:spTgt>
                                        </p:tgtEl>
                                      </p:cBhvr>
                                    </p:animEffect>
                                    <p:anim calcmode="lin" valueType="num">
                                      <p:cBhvr>
                                        <p:cTn id="6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WIN-WIN-WIN situacija!</a:t>
            </a:r>
          </a:p>
        </p:txBody>
      </p:sp>
      <p:sp>
        <p:nvSpPr>
          <p:cNvPr id="6" name="Content Placeholder 5"/>
          <p:cNvSpPr>
            <a:spLocks noGrp="1"/>
          </p:cNvSpPr>
          <p:nvPr>
            <p:ph idx="1"/>
          </p:nvPr>
        </p:nvSpPr>
        <p:spPr/>
        <p:txBody>
          <a:bodyPr/>
          <a:lstStyle/>
          <a:p>
            <a:pPr marL="0" indent="0">
              <a:buNone/>
            </a:pPr>
            <a:r>
              <a:rPr lang="hr-HR" dirty="0">
                <a:solidFill>
                  <a:schemeClr val="bg1"/>
                </a:solidFill>
              </a:rPr>
              <a:t>Partyaner je jedna od rijetkih firmi u svijetu gdje nitko nije na gubitku jer je poslovni model koncipiran tako da su </a:t>
            </a:r>
            <a:r>
              <a:rPr lang="hr-HR" b="1" dirty="0">
                <a:solidFill>
                  <a:schemeClr val="bg1"/>
                </a:solidFill>
              </a:rPr>
              <a:t>uvijek svi na dobitku</a:t>
            </a:r>
            <a:r>
              <a:rPr lang="hr-HR" dirty="0">
                <a:solidFill>
                  <a:schemeClr val="bg1"/>
                </a:solidFill>
              </a:rPr>
              <a:t>!</a:t>
            </a:r>
          </a:p>
          <a:p>
            <a:pPr marL="0" indent="0">
              <a:buNone/>
            </a:pPr>
            <a:endParaRPr lang="hr-HR" dirty="0">
              <a:solidFill>
                <a:schemeClr val="bg1"/>
              </a:solidFill>
            </a:endParaRPr>
          </a:p>
          <a:p>
            <a:pPr marL="0" indent="0">
              <a:buNone/>
            </a:pPr>
            <a:r>
              <a:rPr lang="hr-HR" u="sng" dirty="0">
                <a:solidFill>
                  <a:schemeClr val="bg1"/>
                </a:solidFill>
              </a:rPr>
              <a:t>Primjer:</a:t>
            </a:r>
          </a:p>
          <a:p>
            <a:pPr marL="0" indent="0">
              <a:buNone/>
            </a:pPr>
            <a:r>
              <a:rPr lang="hr-HR" dirty="0">
                <a:solidFill>
                  <a:schemeClr val="bg1"/>
                </a:solidFill>
              </a:rPr>
              <a:t>Vlasnik kluba ili organizator događaja organizira koncert i treba mu bend. Nakon što se koncert održi, vlasnik kluba je zaradio od prodanog pića i prodanih ulaznica, bend je zaradio honorar za taj nastup, a Partyaner je zaradio od obje strane. Tko je tu onda u gubitku? Uvjetno rečeno na gubitku su samo gosti, ali ni oni nisu na gubitku jer su </a:t>
            </a:r>
            <a:r>
              <a:rPr lang="hr-HR" b="1" dirty="0">
                <a:solidFill>
                  <a:schemeClr val="bg1"/>
                </a:solidFill>
              </a:rPr>
              <a:t>zapravo platili zabavu!</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5635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Što Partyaner korisnik dobija registracijom?</a:t>
            </a:r>
          </a:p>
        </p:txBody>
      </p:sp>
      <p:sp>
        <p:nvSpPr>
          <p:cNvPr id="6" name="Content Placeholder 5"/>
          <p:cNvSpPr>
            <a:spLocks noGrp="1"/>
          </p:cNvSpPr>
          <p:nvPr>
            <p:ph idx="1"/>
          </p:nvPr>
        </p:nvSpPr>
        <p:spPr/>
        <p:txBody>
          <a:bodyPr>
            <a:normAutofit lnSpcReduction="10000"/>
          </a:bodyPr>
          <a:lstStyle/>
          <a:p>
            <a:pPr marL="0" indent="0">
              <a:buNone/>
            </a:pPr>
            <a:r>
              <a:rPr lang="hr-HR" dirty="0">
                <a:solidFill>
                  <a:schemeClr val="bg1"/>
                </a:solidFill>
              </a:rPr>
              <a:t>Svakom novom registriranom korisniku prilikom registracije poklanjamo </a:t>
            </a:r>
            <a:r>
              <a:rPr lang="hr-HR" b="1" dirty="0">
                <a:solidFill>
                  <a:schemeClr val="bg1"/>
                </a:solidFill>
              </a:rPr>
              <a:t>300 Partycoinsa</a:t>
            </a:r>
            <a:r>
              <a:rPr lang="hr-HR" dirty="0">
                <a:solidFill>
                  <a:schemeClr val="bg1"/>
                </a:solidFill>
              </a:rPr>
              <a:t> za potrošnju s čime može odmah krenuti s korištenjem i plaćanjem profesionalnih usluga Partyanera.</a:t>
            </a:r>
          </a:p>
          <a:p>
            <a:pPr marL="0" indent="0">
              <a:buNone/>
            </a:pPr>
            <a:endParaRPr lang="hr-HR" dirty="0">
              <a:solidFill>
                <a:schemeClr val="bg1"/>
              </a:solidFill>
            </a:endParaRPr>
          </a:p>
          <a:p>
            <a:pPr marL="0" indent="0">
              <a:buNone/>
            </a:pPr>
            <a:r>
              <a:rPr lang="hr-HR" dirty="0">
                <a:solidFill>
                  <a:schemeClr val="bg1"/>
                </a:solidFill>
              </a:rPr>
              <a:t>Nakon što korisnik potroši 300 PC, uvjeri se da cijeli sustav funkcionira i da je ostvario prihode zahvaljujući Partyaneru, može kupiti dodatne Partycoinse kako bi i dalje mogao koristiti profesionalne usluge, dogovarati suradnje i ostvarivati još više prihoda.</a:t>
            </a:r>
          </a:p>
          <a:p>
            <a:pPr marL="0" indent="0">
              <a:buNone/>
            </a:pPr>
            <a:endParaRPr lang="hr-HR" dirty="0">
              <a:solidFill>
                <a:schemeClr val="bg1"/>
              </a:solidFill>
            </a:endParaRPr>
          </a:p>
          <a:p>
            <a:pPr marL="0" indent="0">
              <a:buNone/>
            </a:pPr>
            <a:r>
              <a:rPr lang="hr-HR" b="1" dirty="0">
                <a:solidFill>
                  <a:schemeClr val="bg1"/>
                </a:solidFill>
              </a:rPr>
              <a:t>Partyaneru je u interesu da svi njegovi korisnici uvijek zarađuju više!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8956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Kako to izgleda u praksi?</a:t>
            </a:r>
          </a:p>
        </p:txBody>
      </p:sp>
      <p:sp>
        <p:nvSpPr>
          <p:cNvPr id="6" name="Content Placeholder 5"/>
          <p:cNvSpPr>
            <a:spLocks noGrp="1"/>
          </p:cNvSpPr>
          <p:nvPr>
            <p:ph idx="1"/>
          </p:nvPr>
        </p:nvSpPr>
        <p:spPr/>
        <p:txBody>
          <a:bodyPr/>
          <a:lstStyle/>
          <a:p>
            <a:pPr marL="0" indent="0">
              <a:buNone/>
            </a:pPr>
            <a:r>
              <a:rPr lang="hr-HR" dirty="0">
                <a:solidFill>
                  <a:schemeClr val="bg1"/>
                </a:solidFill>
              </a:rPr>
              <a:t>Stupanje u kontakt košta 20 PC, što je u protuvrijednosti cca €2. Registracijom korisnik dobija 300 PC (cca €30) što znači da može dogovoriti 15 suradnji, odnosno nastupa. Simbolično, ako u tih 15 nastupa Partyaner korisnik zaradi barem €1, taj korisnik je u plusu €1. Naravno da su u stvarnosti budžeti za nastupe daleko veći. </a:t>
            </a:r>
            <a:r>
              <a:rPr lang="hr-HR" b="1" dirty="0">
                <a:solidFill>
                  <a:schemeClr val="bg1"/>
                </a:solidFill>
              </a:rPr>
              <a:t>Na taj način je nemoguće otići u minus na Partyaneru!</a:t>
            </a:r>
          </a:p>
          <a:p>
            <a:pPr marL="0" indent="0">
              <a:buNone/>
            </a:pPr>
            <a:endParaRPr lang="hr-HR" dirty="0">
              <a:solidFill>
                <a:schemeClr val="bg1"/>
              </a:solidFill>
            </a:endParaRPr>
          </a:p>
          <a:p>
            <a:pPr marL="0" indent="0">
              <a:buNone/>
            </a:pPr>
            <a:r>
              <a:rPr lang="hr-HR" dirty="0">
                <a:solidFill>
                  <a:schemeClr val="bg1"/>
                </a:solidFill>
              </a:rPr>
              <a:t>Partyaner se zasniva na filozofiji: „Prvo pomozi drugom da bi pomogao sebi” i „Spajamo ugodno s korisnim zauvijek”.</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65740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Partycoins</a:t>
            </a:r>
          </a:p>
        </p:txBody>
      </p:sp>
      <p:sp>
        <p:nvSpPr>
          <p:cNvPr id="6" name="Content Placeholder 5"/>
          <p:cNvSpPr>
            <a:spLocks noGrp="1"/>
          </p:cNvSpPr>
          <p:nvPr>
            <p:ph idx="1"/>
          </p:nvPr>
        </p:nvSpPr>
        <p:spPr/>
        <p:txBody>
          <a:bodyPr/>
          <a:lstStyle/>
          <a:p>
            <a:pPr marL="0" indent="0">
              <a:buNone/>
            </a:pPr>
            <a:r>
              <a:rPr lang="hr-HR" dirty="0">
                <a:solidFill>
                  <a:schemeClr val="bg1"/>
                </a:solidFill>
              </a:rPr>
              <a:t>Partycoins (PC) je virtualna valuta kojom se plaćaju profesionalne usluge na Partyaneru i uvedena je zbog jednostavnijeg korištenja istih, kako korisnici ne bi morali za svako plaćanje stalno unositi podatke svojih kreditnih kartica.</a:t>
            </a:r>
          </a:p>
          <a:p>
            <a:pPr marL="0" indent="0">
              <a:buNone/>
            </a:pPr>
            <a:endParaRPr lang="hr-HR" dirty="0">
              <a:solidFill>
                <a:schemeClr val="bg1"/>
              </a:solidFill>
            </a:endParaRPr>
          </a:p>
          <a:p>
            <a:pPr marL="0" indent="0">
              <a:buNone/>
            </a:pPr>
            <a:r>
              <a:rPr lang="hr-HR" dirty="0">
                <a:solidFill>
                  <a:schemeClr val="bg1"/>
                </a:solidFill>
              </a:rPr>
              <a:t>Partycoins mogu kupiti isključivo registrirani korisnici Partyanera tako da se odabere željena količina Partycoinsa nakon čega se korisnik usmjerava na sustav </a:t>
            </a:r>
            <a:r>
              <a:rPr lang="hr-HR" b="1" dirty="0">
                <a:solidFill>
                  <a:schemeClr val="bg1"/>
                </a:solidFill>
              </a:rPr>
              <a:t>online kartičnog plaćanja</a:t>
            </a:r>
            <a:r>
              <a:rPr lang="hr-HR" dirty="0">
                <a:solidFill>
                  <a:schemeClr val="bg1"/>
                </a:solidFill>
              </a:rPr>
              <a:t>.</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519291"/>
            <a:ext cx="5742447" cy="657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529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Problem</a:t>
            </a:r>
          </a:p>
        </p:txBody>
      </p:sp>
      <p:sp>
        <p:nvSpPr>
          <p:cNvPr id="3" name="Content Placeholder 2"/>
          <p:cNvSpPr>
            <a:spLocks noGrp="1"/>
          </p:cNvSpPr>
          <p:nvPr>
            <p:ph idx="1"/>
          </p:nvPr>
        </p:nvSpPr>
        <p:spPr/>
        <p:txBody>
          <a:bodyPr/>
          <a:lstStyle/>
          <a:p>
            <a:pPr marL="0" indent="0">
              <a:buNone/>
            </a:pPr>
            <a:r>
              <a:rPr lang="hr-HR" dirty="0">
                <a:solidFill>
                  <a:schemeClr val="bg1"/>
                </a:solidFill>
              </a:rPr>
              <a:t>Organizirate neki događaj, međutim... Kako brzo i jednostavno pronaći kvalitetnog DJ-a, glazbenika, bend, zabavljača, prostor/mjesto za održavanje vašeg događaja ili uslugu povezanu s glazbom ili organizacijom događaja, ali ne znate ODAKLE krenuti i KOGA tražiti?</a:t>
            </a:r>
          </a:p>
          <a:p>
            <a:endParaRPr lang="hr-HR" dirty="0">
              <a:solidFill>
                <a:schemeClr val="bg1"/>
              </a:solidFill>
            </a:endParaRPr>
          </a:p>
          <a:p>
            <a:pPr marL="0" indent="0">
              <a:buNone/>
            </a:pPr>
            <a:r>
              <a:rPr lang="hr-HR" dirty="0">
                <a:solidFill>
                  <a:schemeClr val="bg1"/>
                </a:solidFill>
              </a:rPr>
              <a:t>Možda imate viziju kako bi vaš događaj trebao izgledati, koga tražite i koji žanr tražite, ali ne znate točno naziv DJ-a, glazbenika, benda, zabavljača ili uslugu koju tražite? </a:t>
            </a:r>
            <a:r>
              <a:rPr lang="hr-HR" b="1" dirty="0">
                <a:solidFill>
                  <a:schemeClr val="bg1"/>
                </a:solidFill>
              </a:rPr>
              <a:t>Zašto biste uopće morali znati NAZIV?</a:t>
            </a:r>
          </a:p>
          <a:p>
            <a:endParaRPr lang="hr-HR" dirty="0"/>
          </a:p>
        </p:txBody>
      </p:sp>
      <p:sp>
        <p:nvSpPr>
          <p:cNvPr id="7" name="Footer Placeholder 6"/>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7221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Newsfeed</a:t>
            </a:r>
          </a:p>
        </p:txBody>
      </p:sp>
      <p:sp>
        <p:nvSpPr>
          <p:cNvPr id="7" name="TextBox 6"/>
          <p:cNvSpPr txBox="1"/>
          <p:nvPr/>
        </p:nvSpPr>
        <p:spPr>
          <a:xfrm>
            <a:off x="838200" y="1810327"/>
            <a:ext cx="5671128" cy="3539430"/>
          </a:xfrm>
          <a:prstGeom prst="rect">
            <a:avLst/>
          </a:prstGeom>
          <a:noFill/>
        </p:spPr>
        <p:txBody>
          <a:bodyPr wrap="square" rtlCol="0">
            <a:spAutoFit/>
          </a:bodyPr>
          <a:lstStyle/>
          <a:p>
            <a:r>
              <a:rPr lang="hr-HR" sz="2800" dirty="0">
                <a:solidFill>
                  <a:schemeClr val="bg1"/>
                </a:solidFill>
              </a:rPr>
              <a:t>Nakon uspješne registracije i prijave na web stranicu, korisniku se otvara Newsfeed gdje su prikazani događaji i oglasi.</a:t>
            </a:r>
          </a:p>
          <a:p>
            <a:endParaRPr lang="hr-HR" sz="2800" dirty="0">
              <a:solidFill>
                <a:schemeClr val="bg1"/>
              </a:solidFill>
            </a:endParaRPr>
          </a:p>
          <a:p>
            <a:r>
              <a:rPr lang="hr-HR" sz="2800" dirty="0">
                <a:solidFill>
                  <a:schemeClr val="bg1"/>
                </a:solidFill>
              </a:rPr>
              <a:t>Kada je korisnik zainteresiran za neki oglas, jednostavno može kliknuti na gumb „Zanima me”.</a:t>
            </a:r>
          </a:p>
        </p:txBody>
      </p:sp>
      <p:sp>
        <p:nvSpPr>
          <p:cNvPr id="8" name="Footer Placeholder 7"/>
          <p:cNvSpPr>
            <a:spLocks noGrp="1"/>
          </p:cNvSpPr>
          <p:nvPr>
            <p:ph type="ftr" sz="quarter" idx="11"/>
          </p:nvPr>
        </p:nvSpPr>
        <p:spPr>
          <a:xfrm>
            <a:off x="838200" y="6356350"/>
            <a:ext cx="7315200" cy="365125"/>
          </a:xfrm>
        </p:spPr>
        <p:txBody>
          <a:bodyPr/>
          <a:lstStyle/>
          <a:p>
            <a:pPr algn="l"/>
            <a:r>
              <a:rPr lang="hr-HR">
                <a:solidFill>
                  <a:schemeClr val="bg1"/>
                </a:solidFill>
              </a:rPr>
              <a:t>www.partyaner.com</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11" name="Picture 10"/>
          <p:cNvPicPr>
            <a:picLocks noChangeAspect="1"/>
          </p:cNvPicPr>
          <p:nvPr/>
        </p:nvPicPr>
        <p:blipFill>
          <a:blip r:embed="rId3"/>
          <a:stretch>
            <a:fillRect/>
          </a:stretch>
        </p:blipFill>
        <p:spPr>
          <a:xfrm>
            <a:off x="7506101" y="725125"/>
            <a:ext cx="3847699" cy="55142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109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Booking</a:t>
            </a:r>
          </a:p>
        </p:txBody>
      </p:sp>
      <p:sp>
        <p:nvSpPr>
          <p:cNvPr id="6" name="Content Placeholder 5"/>
          <p:cNvSpPr>
            <a:spLocks noGrp="1"/>
          </p:cNvSpPr>
          <p:nvPr>
            <p:ph idx="1"/>
          </p:nvPr>
        </p:nvSpPr>
        <p:spPr/>
        <p:txBody>
          <a:bodyPr/>
          <a:lstStyle/>
          <a:p>
            <a:pPr marL="0" indent="0">
              <a:buNone/>
            </a:pPr>
            <a:r>
              <a:rPr lang="hr-HR" dirty="0">
                <a:solidFill>
                  <a:schemeClr val="bg1"/>
                </a:solidFill>
              </a:rPr>
              <a:t>Booking sustav na Partyaneru funkcionira na principu uspostavljanja kontakta s ciljem dogovaranja nekog oblika suradnje.</a:t>
            </a:r>
          </a:p>
          <a:p>
            <a:pPr marL="0" indent="0">
              <a:buNone/>
            </a:pPr>
            <a:endParaRPr lang="hr-HR" dirty="0">
              <a:solidFill>
                <a:schemeClr val="bg1"/>
              </a:solidFill>
            </a:endParaRPr>
          </a:p>
          <a:p>
            <a:pPr marL="0" indent="0">
              <a:buNone/>
            </a:pPr>
            <a:r>
              <a:rPr lang="hr-HR" dirty="0">
                <a:solidFill>
                  <a:schemeClr val="bg1"/>
                </a:solidFill>
              </a:rPr>
              <a:t>Oblici suradnje:</a:t>
            </a:r>
          </a:p>
          <a:p>
            <a:r>
              <a:rPr lang="hr-HR" dirty="0">
                <a:solidFill>
                  <a:schemeClr val="bg1"/>
                </a:solidFill>
              </a:rPr>
              <a:t>Zastupanje profila</a:t>
            </a:r>
          </a:p>
          <a:p>
            <a:r>
              <a:rPr lang="hr-HR" dirty="0">
                <a:solidFill>
                  <a:schemeClr val="bg1"/>
                </a:solidFill>
              </a:rPr>
              <a:t>Učlanjenje u bend / grupu / sastav</a:t>
            </a:r>
          </a:p>
          <a:p>
            <a:r>
              <a:rPr lang="hr-HR" dirty="0">
                <a:solidFill>
                  <a:schemeClr val="bg1"/>
                </a:solidFill>
              </a:rPr>
              <a:t>Slanje upita</a:t>
            </a:r>
          </a:p>
          <a:p>
            <a:r>
              <a:rPr lang="hr-HR" dirty="0">
                <a:solidFill>
                  <a:schemeClr val="bg1"/>
                </a:solidFill>
              </a:rPr>
              <a:t>Javljanje na oglas</a:t>
            </a:r>
          </a:p>
          <a:p>
            <a:pPr marL="0" indent="0">
              <a:buNone/>
            </a:pP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3881029" y="3767416"/>
            <a:ext cx="476250" cy="476250"/>
          </a:xfrm>
          <a:prstGeom prst="rect">
            <a:avLst/>
          </a:prstGeom>
        </p:spPr>
      </p:pic>
      <p:pic>
        <p:nvPicPr>
          <p:cNvPr id="7" name="Picture 6"/>
          <p:cNvPicPr>
            <a:picLocks noChangeAspect="1"/>
          </p:cNvPicPr>
          <p:nvPr/>
        </p:nvPicPr>
        <p:blipFill>
          <a:blip r:embed="rId3"/>
          <a:stretch>
            <a:fillRect/>
          </a:stretch>
        </p:blipFill>
        <p:spPr>
          <a:xfrm>
            <a:off x="6275886" y="4252546"/>
            <a:ext cx="476250" cy="476250"/>
          </a:xfrm>
          <a:prstGeom prst="rect">
            <a:avLst/>
          </a:prstGeom>
        </p:spPr>
      </p:pic>
      <p:pic>
        <p:nvPicPr>
          <p:cNvPr id="8" name="Picture 7"/>
          <p:cNvPicPr>
            <a:picLocks noChangeAspect="1"/>
          </p:cNvPicPr>
          <p:nvPr/>
        </p:nvPicPr>
        <p:blipFill>
          <a:blip r:embed="rId4"/>
          <a:stretch>
            <a:fillRect/>
          </a:stretch>
        </p:blipFill>
        <p:spPr>
          <a:xfrm>
            <a:off x="2957921" y="4785980"/>
            <a:ext cx="476250" cy="476250"/>
          </a:xfrm>
          <a:prstGeom prst="rect">
            <a:avLst/>
          </a:prstGeom>
        </p:spPr>
      </p:pic>
      <p:pic>
        <p:nvPicPr>
          <p:cNvPr id="9" name="Picture 8"/>
          <p:cNvPicPr>
            <a:picLocks noChangeAspect="1"/>
          </p:cNvPicPr>
          <p:nvPr/>
        </p:nvPicPr>
        <p:blipFill>
          <a:blip r:embed="rId5"/>
          <a:stretch>
            <a:fillRect/>
          </a:stretch>
        </p:blipFill>
        <p:spPr>
          <a:xfrm>
            <a:off x="3787276" y="5399143"/>
            <a:ext cx="2021342" cy="255486"/>
          </a:xfrm>
          <a:prstGeom prst="rect">
            <a:avLst/>
          </a:prstGeom>
        </p:spPr>
      </p:pic>
      <p:pic>
        <p:nvPicPr>
          <p:cNvPr id="11" name="Picture 10"/>
          <p:cNvPicPr>
            <a:picLocks noChangeAspect="1"/>
          </p:cNvPicPr>
          <p:nvPr/>
        </p:nvPicPr>
        <p:blipFill>
          <a:blip r:embed="rId6"/>
          <a:stretch>
            <a:fillRect/>
          </a:stretch>
        </p:blipFill>
        <p:spPr>
          <a:xfrm>
            <a:off x="8670742" y="3591367"/>
            <a:ext cx="2683057" cy="258559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147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50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1000"/>
                                        <p:tgtEl>
                                          <p:spTgt spid="6">
                                            <p:txEl>
                                              <p:pRg st="5" end="5"/>
                                            </p:txEl>
                                          </p:spTgt>
                                        </p:tgtEl>
                                      </p:cBhvr>
                                    </p:animEffect>
                                    <p:anim calcmode="lin" valueType="num">
                                      <p:cBhvr>
                                        <p:cTn id="4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51" presetID="53" presetClass="entr" presetSubtype="16"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fade">
                                      <p:cBhvr>
                                        <p:cTn id="59" dur="1000"/>
                                        <p:tgtEl>
                                          <p:spTgt spid="6">
                                            <p:txEl>
                                              <p:pRg st="6" end="6"/>
                                            </p:txEl>
                                          </p:spTgt>
                                        </p:tgtEl>
                                      </p:cBhvr>
                                    </p:animEffect>
                                    <p:anim calcmode="lin" valueType="num">
                                      <p:cBhvr>
                                        <p:cTn id="6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6" end="6"/>
                                            </p:txEl>
                                          </p:spTgt>
                                        </p:tgtEl>
                                        <p:attrNameLst>
                                          <p:attrName>ppt_y</p:attrName>
                                        </p:attrNameLst>
                                      </p:cBhvr>
                                      <p:tavLst>
                                        <p:tav tm="0">
                                          <p:val>
                                            <p:strVal val="#ppt_y+.1"/>
                                          </p:val>
                                        </p:tav>
                                        <p:tav tm="100000">
                                          <p:val>
                                            <p:strVal val="#ppt_y"/>
                                          </p:val>
                                        </p:tav>
                                      </p:tavLst>
                                    </p:anim>
                                  </p:childTnLst>
                                </p:cTn>
                              </p:par>
                              <p:par>
                                <p:cTn id="62" presetID="53" presetClass="entr" presetSubtype="16" fill="hold" nodeType="withEffect">
                                  <p:stCondLst>
                                    <p:cond delay="50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par>
                          <p:cTn id="67" fill="hold">
                            <p:stCondLst>
                              <p:cond delay="5000"/>
                            </p:stCondLst>
                            <p:childTnLst>
                              <p:par>
                                <p:cTn id="68" presetID="47"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anim calcmode="lin" valueType="num">
                                      <p:cBhvr>
                                        <p:cTn id="71" dur="500" fill="hold"/>
                                        <p:tgtEl>
                                          <p:spTgt spid="11"/>
                                        </p:tgtEl>
                                        <p:attrNameLst>
                                          <p:attrName>ppt_x</p:attrName>
                                        </p:attrNameLst>
                                      </p:cBhvr>
                                      <p:tavLst>
                                        <p:tav tm="0">
                                          <p:val>
                                            <p:strVal val="#ppt_x"/>
                                          </p:val>
                                        </p:tav>
                                        <p:tav tm="100000">
                                          <p:val>
                                            <p:strVal val="#ppt_x"/>
                                          </p:val>
                                        </p:tav>
                                      </p:tavLst>
                                    </p:anim>
                                    <p:anim calcmode="lin" valueType="num">
                                      <p:cBhvr>
                                        <p:cTn id="7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Događaji</a:t>
            </a:r>
          </a:p>
        </p:txBody>
      </p:sp>
      <p:sp>
        <p:nvSpPr>
          <p:cNvPr id="6" name="Content Placeholder 5"/>
          <p:cNvSpPr>
            <a:spLocks noGrp="1"/>
          </p:cNvSpPr>
          <p:nvPr>
            <p:ph idx="1"/>
          </p:nvPr>
        </p:nvSpPr>
        <p:spPr>
          <a:xfrm>
            <a:off x="838200" y="1825625"/>
            <a:ext cx="6999514" cy="4351338"/>
          </a:xfrm>
        </p:spPr>
        <p:txBody>
          <a:bodyPr/>
          <a:lstStyle/>
          <a:p>
            <a:pPr marL="0" indent="0">
              <a:buNone/>
            </a:pPr>
            <a:r>
              <a:rPr lang="hr-HR" dirty="0">
                <a:solidFill>
                  <a:schemeClr val="bg1"/>
                </a:solidFill>
              </a:rPr>
              <a:t>Događaji na Partyaneru služe kako bi korisnici mogli pratiti gdje i kada se održavaju festivali, koncerti, partiji, sajmovi, predstave, vjenčanja, rođendani i sl., ali i za promociju.</a:t>
            </a:r>
          </a:p>
          <a:p>
            <a:pPr marL="0" indent="0">
              <a:buNone/>
            </a:pPr>
            <a:endParaRPr lang="hr-HR" dirty="0">
              <a:solidFill>
                <a:schemeClr val="bg1"/>
              </a:solidFill>
            </a:endParaRPr>
          </a:p>
          <a:p>
            <a:pPr marL="0" indent="0">
              <a:buNone/>
            </a:pPr>
            <a:r>
              <a:rPr lang="hr-HR" dirty="0">
                <a:solidFill>
                  <a:schemeClr val="bg1"/>
                </a:solidFill>
              </a:rPr>
              <a:t>Partyaner vam može služiti i kao </a:t>
            </a:r>
            <a:r>
              <a:rPr lang="hr-HR" b="1" dirty="0">
                <a:solidFill>
                  <a:schemeClr val="bg1"/>
                </a:solidFill>
              </a:rPr>
              <a:t>planer događaja</a:t>
            </a:r>
            <a:r>
              <a:rPr lang="hr-HR" dirty="0">
                <a:solidFill>
                  <a:schemeClr val="bg1"/>
                </a:solidFill>
              </a:rPr>
              <a:t>, pogotovo ako imate, tj. vodite više profila, jer vam se na Newsfeed-u uvijek prikazuje vaš nadolazeći događaj.</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2"/>
          <a:stretch>
            <a:fillRect/>
          </a:stretch>
        </p:blipFill>
        <p:spPr>
          <a:xfrm>
            <a:off x="8572500" y="1690688"/>
            <a:ext cx="2781300" cy="26003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05790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Događaji</a:t>
            </a:r>
          </a:p>
        </p:txBody>
      </p:sp>
      <p:sp>
        <p:nvSpPr>
          <p:cNvPr id="6" name="Content Placeholder 5"/>
          <p:cNvSpPr>
            <a:spLocks noGrp="1"/>
          </p:cNvSpPr>
          <p:nvPr>
            <p:ph sz="half" idx="1"/>
          </p:nvPr>
        </p:nvSpPr>
        <p:spPr/>
        <p:txBody>
          <a:bodyPr>
            <a:normAutofit/>
          </a:bodyPr>
          <a:lstStyle/>
          <a:p>
            <a:pPr marL="0" indent="0">
              <a:buNone/>
            </a:pPr>
            <a:r>
              <a:rPr lang="hr-HR" dirty="0">
                <a:solidFill>
                  <a:schemeClr val="bg1"/>
                </a:solidFill>
              </a:rPr>
              <a:t>Svaki događaj se sastoji od opisa događaja, tko ga je kreirao, vrste događaja, gdje se održava, datuma i vremena kada počinje i kada završava te ako postoji poveznica na online prodaju ulaznica onda se prikazuje i gumb „Kupite ulaznice” koji vodi na web stranicu gdje se ulaznice mogu kupiti online.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a:stretch>
            <a:fillRect/>
          </a:stretch>
        </p:blipFill>
        <p:spPr>
          <a:xfrm>
            <a:off x="6548846" y="838126"/>
            <a:ext cx="4804954" cy="533883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65183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Kalendar zauzetosti</a:t>
            </a:r>
          </a:p>
        </p:txBody>
      </p:sp>
      <p:sp>
        <p:nvSpPr>
          <p:cNvPr id="6" name="Content Placeholder 5"/>
          <p:cNvSpPr>
            <a:spLocks noGrp="1"/>
          </p:cNvSpPr>
          <p:nvPr>
            <p:ph idx="1"/>
          </p:nvPr>
        </p:nvSpPr>
        <p:spPr>
          <a:xfrm>
            <a:off x="838200" y="1825625"/>
            <a:ext cx="6999514" cy="4351338"/>
          </a:xfrm>
        </p:spPr>
        <p:txBody>
          <a:bodyPr/>
          <a:lstStyle/>
          <a:p>
            <a:pPr marL="0" indent="0">
              <a:buNone/>
            </a:pPr>
            <a:r>
              <a:rPr lang="hr-HR" dirty="0">
                <a:solidFill>
                  <a:schemeClr val="bg1"/>
                </a:solidFill>
              </a:rPr>
              <a:t>Svaki profil ima svoj kalendar zauzetosti na kojem je moguće točno vidjeti </a:t>
            </a:r>
            <a:r>
              <a:rPr lang="hr-HR" b="1" dirty="0">
                <a:solidFill>
                  <a:schemeClr val="bg1"/>
                </a:solidFill>
              </a:rPr>
              <a:t>kada je netko zauzet ili slobodan za booking</a:t>
            </a:r>
            <a:r>
              <a:rPr lang="hr-HR" dirty="0">
                <a:solidFill>
                  <a:schemeClr val="bg1"/>
                </a:solidFill>
              </a:rPr>
              <a:t>.</a:t>
            </a:r>
          </a:p>
          <a:p>
            <a:pPr marL="0" indent="0">
              <a:buNone/>
            </a:pPr>
            <a:endParaRPr lang="hr-HR" dirty="0">
              <a:solidFill>
                <a:schemeClr val="bg1"/>
              </a:solidFill>
            </a:endParaRPr>
          </a:p>
          <a:p>
            <a:pPr marL="0" indent="0">
              <a:buNone/>
            </a:pPr>
            <a:r>
              <a:rPr lang="hr-HR" dirty="0">
                <a:solidFill>
                  <a:schemeClr val="bg1"/>
                </a:solidFill>
              </a:rPr>
              <a:t>Postoje javni i privatni događaji koji se mogu vidjeti na tom kalendaru.</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651610" y="870856"/>
            <a:ext cx="2621736" cy="530610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6299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Oglašavanje</a:t>
            </a:r>
          </a:p>
        </p:txBody>
      </p:sp>
      <p:sp>
        <p:nvSpPr>
          <p:cNvPr id="6" name="Content Placeholder 5"/>
          <p:cNvSpPr>
            <a:spLocks noGrp="1"/>
          </p:cNvSpPr>
          <p:nvPr>
            <p:ph idx="1"/>
          </p:nvPr>
        </p:nvSpPr>
        <p:spPr/>
        <p:txBody>
          <a:bodyPr/>
          <a:lstStyle/>
          <a:p>
            <a:pPr marL="0" indent="0">
              <a:buNone/>
            </a:pPr>
            <a:r>
              <a:rPr lang="hr-HR" dirty="0">
                <a:solidFill>
                  <a:schemeClr val="bg1"/>
                </a:solidFill>
              </a:rPr>
              <a:t>Oglasi na Partyaneru služe za oglašavanje korisnika u smislu ponude i potražnje proizvoda ili usluga. Dakle, Partyaner korisnici mogu sami kreirati svoje oglase ukoliko nešto nude ili traže u vezi glazbe, umjetnosti, suradnje ili organizacije događaja.</a:t>
            </a:r>
          </a:p>
          <a:p>
            <a:pPr marL="0" indent="0">
              <a:buNone/>
            </a:pPr>
            <a:endParaRPr lang="hr-HR" dirty="0">
              <a:solidFill>
                <a:schemeClr val="bg1"/>
              </a:solidFill>
            </a:endParaRPr>
          </a:p>
          <a:p>
            <a:pPr marL="0" indent="0">
              <a:buNone/>
            </a:pPr>
            <a:r>
              <a:rPr lang="hr-HR" dirty="0">
                <a:solidFill>
                  <a:schemeClr val="bg1"/>
                </a:solidFill>
              </a:rPr>
              <a:t>Prilikom kreiranja oglasa potrebno je odabrati trajanje oglasa od 7, 15 ili 30 dana. Naravno, što je trajanje oglasa duže, to je cijena oglašavanja veća.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38016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Oglašavanje</a:t>
            </a:r>
          </a:p>
        </p:txBody>
      </p:sp>
      <p:sp>
        <p:nvSpPr>
          <p:cNvPr id="6" name="Content Placeholder 5"/>
          <p:cNvSpPr>
            <a:spLocks noGrp="1"/>
          </p:cNvSpPr>
          <p:nvPr>
            <p:ph idx="1"/>
          </p:nvPr>
        </p:nvSpPr>
        <p:spPr/>
        <p:txBody>
          <a:bodyPr/>
          <a:lstStyle/>
          <a:p>
            <a:pPr marL="0" indent="0">
              <a:buNone/>
            </a:pPr>
            <a:r>
              <a:rPr lang="hr-HR" dirty="0">
                <a:solidFill>
                  <a:schemeClr val="bg1"/>
                </a:solidFill>
              </a:rPr>
              <a:t>Svaki oglas je moguće ciljano prikazivati određenim vrstama profila. Također, svaki oglas može sadržavati i detalje oglasa.</a:t>
            </a:r>
          </a:p>
          <a:p>
            <a:pPr marL="0" indent="0">
              <a:buNone/>
            </a:pPr>
            <a:endParaRPr lang="hr-HR" dirty="0">
              <a:solidFill>
                <a:schemeClr val="bg1"/>
              </a:solidFill>
            </a:endParaRPr>
          </a:p>
          <a:p>
            <a:pPr marL="0" indent="0">
              <a:buNone/>
            </a:pPr>
            <a:endParaRPr lang="hr-HR" dirty="0">
              <a:solidFill>
                <a:schemeClr val="bg1"/>
              </a:solidFill>
            </a:endParaRPr>
          </a:p>
          <a:p>
            <a:pPr marL="0" indent="0">
              <a:buNone/>
            </a:pP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2779326" y="2775935"/>
            <a:ext cx="6633347" cy="1019974"/>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2779326" y="4001294"/>
            <a:ext cx="6633347" cy="210325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5930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Oglašavanje</a:t>
            </a:r>
          </a:p>
        </p:txBody>
      </p:sp>
      <p:pic>
        <p:nvPicPr>
          <p:cNvPr id="7" name="Content Placeholder 6"/>
          <p:cNvPicPr>
            <a:picLocks noGrp="1" noChangeAspect="1"/>
          </p:cNvPicPr>
          <p:nvPr>
            <p:ph sz="half" idx="1"/>
          </p:nvPr>
        </p:nvPicPr>
        <p:blipFill>
          <a:blip r:embed="rId2"/>
          <a:stretch>
            <a:fillRect/>
          </a:stretch>
        </p:blipFill>
        <p:spPr>
          <a:xfrm>
            <a:off x="1256957" y="1825625"/>
            <a:ext cx="4344085" cy="4351338"/>
          </a:xfrm>
          <a:prstGeom prst="rect">
            <a:avLst/>
          </a:prstGeom>
          <a:effectLst>
            <a:outerShdw blurRad="50800" dist="38100" dir="2700000" algn="tl" rotWithShape="0">
              <a:prstClr val="black">
                <a:alpha val="40000"/>
              </a:prstClr>
            </a:outerShdw>
          </a:effectLst>
        </p:spPr>
      </p:pic>
      <p:pic>
        <p:nvPicPr>
          <p:cNvPr id="8" name="Content Placeholder 7"/>
          <p:cNvPicPr>
            <a:picLocks noGrp="1" noChangeAspect="1"/>
          </p:cNvPicPr>
          <p:nvPr>
            <p:ph sz="half" idx="2"/>
          </p:nvPr>
        </p:nvPicPr>
        <p:blipFill>
          <a:blip r:embed="rId3"/>
          <a:stretch>
            <a:fillRect/>
          </a:stretch>
        </p:blipFill>
        <p:spPr>
          <a:xfrm>
            <a:off x="6500304" y="1825625"/>
            <a:ext cx="4525391" cy="4351338"/>
          </a:xfrm>
          <a:prstGeom prst="rect">
            <a:avLst/>
          </a:prstGeom>
          <a:effectLst>
            <a:outerShdw blurRad="50800" dist="38100" dir="2700000" algn="tl" rotWithShape="0">
              <a:prstClr val="black">
                <a:alpha val="40000"/>
              </a:prstClr>
            </a:outerShdw>
          </a:effectLst>
        </p:spPr>
      </p:pic>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79485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Recenzije</a:t>
            </a:r>
          </a:p>
        </p:txBody>
      </p:sp>
      <p:sp>
        <p:nvSpPr>
          <p:cNvPr id="6" name="Content Placeholder 5"/>
          <p:cNvSpPr>
            <a:spLocks noGrp="1"/>
          </p:cNvSpPr>
          <p:nvPr>
            <p:ph idx="1"/>
          </p:nvPr>
        </p:nvSpPr>
        <p:spPr>
          <a:xfrm>
            <a:off x="838201" y="1825625"/>
            <a:ext cx="7315200" cy="4351338"/>
          </a:xfrm>
        </p:spPr>
        <p:txBody>
          <a:bodyPr>
            <a:normAutofit fontScale="77500" lnSpcReduction="20000"/>
          </a:bodyPr>
          <a:lstStyle/>
          <a:p>
            <a:pPr marL="0" indent="0">
              <a:buNone/>
            </a:pPr>
            <a:r>
              <a:rPr lang="hr-HR" dirty="0">
                <a:solidFill>
                  <a:schemeClr val="bg1"/>
                </a:solidFill>
              </a:rPr>
              <a:t>Recenzije na Partyaneru su riješene bolje nego na bilo kojoj drugoj booking stranici – </a:t>
            </a:r>
            <a:r>
              <a:rPr lang="hr-HR" b="1" dirty="0">
                <a:solidFill>
                  <a:schemeClr val="bg1"/>
                </a:solidFill>
              </a:rPr>
              <a:t>računamo samo trend zadnjih godinu dana!</a:t>
            </a:r>
          </a:p>
          <a:p>
            <a:pPr marL="0" indent="0">
              <a:buNone/>
            </a:pPr>
            <a:endParaRPr lang="hr-HR" dirty="0">
              <a:solidFill>
                <a:schemeClr val="bg1"/>
              </a:solidFill>
            </a:endParaRPr>
          </a:p>
          <a:p>
            <a:pPr marL="0" indent="0">
              <a:buNone/>
            </a:pPr>
            <a:r>
              <a:rPr lang="hr-HR" dirty="0">
                <a:solidFill>
                  <a:schemeClr val="bg1"/>
                </a:solidFill>
              </a:rPr>
              <a:t>To znači da ako je neki profil ocijenjen negativno prije više od godinu dana, ta ocjena se više ne računa u ukupni postotak.</a:t>
            </a:r>
          </a:p>
          <a:p>
            <a:pPr marL="0" indent="0">
              <a:buNone/>
            </a:pPr>
            <a:endParaRPr lang="hr-HR" dirty="0">
              <a:solidFill>
                <a:schemeClr val="bg1"/>
              </a:solidFill>
            </a:endParaRPr>
          </a:p>
          <a:p>
            <a:pPr marL="0" indent="0">
              <a:buNone/>
            </a:pPr>
            <a:r>
              <a:rPr lang="hr-HR" dirty="0">
                <a:solidFill>
                  <a:schemeClr val="bg1"/>
                </a:solidFill>
              </a:rPr>
              <a:t>Razlog tome je što su neki izvođači/umjetnici vremenom mogli napredovati tako da nije važno kakvi su bili prije godinu dana jer realno ljude zanima kakav je trend danas, tj. zadnjih godinu dana.</a:t>
            </a:r>
          </a:p>
          <a:p>
            <a:pPr marL="0" indent="0">
              <a:buNone/>
            </a:pPr>
            <a:endParaRPr lang="hr-HR" dirty="0">
              <a:solidFill>
                <a:schemeClr val="bg1"/>
              </a:solidFill>
            </a:endParaRPr>
          </a:p>
          <a:p>
            <a:pPr marL="0" indent="0">
              <a:buNone/>
            </a:pPr>
            <a:r>
              <a:rPr lang="hr-HR" dirty="0">
                <a:solidFill>
                  <a:schemeClr val="bg1"/>
                </a:solidFill>
              </a:rPr>
              <a:t>Ukupna ocjena je izražena u postotku pozitivnih recenzija.</a:t>
            </a:r>
          </a:p>
          <a:p>
            <a:pPr marL="0" indent="0">
              <a:buNone/>
            </a:pP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562975" y="1825625"/>
            <a:ext cx="2790825" cy="240982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91990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Zastupanje</a:t>
            </a:r>
          </a:p>
        </p:txBody>
      </p:sp>
      <p:sp>
        <p:nvSpPr>
          <p:cNvPr id="6" name="Content Placeholder 5"/>
          <p:cNvSpPr>
            <a:spLocks noGrp="1"/>
          </p:cNvSpPr>
          <p:nvPr>
            <p:ph idx="1"/>
          </p:nvPr>
        </p:nvSpPr>
        <p:spPr/>
        <p:txBody>
          <a:bodyPr>
            <a:normAutofit fontScale="92500" lnSpcReduction="10000"/>
          </a:bodyPr>
          <a:lstStyle/>
          <a:p>
            <a:pPr marL="0" indent="0">
              <a:buNone/>
            </a:pPr>
            <a:r>
              <a:rPr lang="hr-HR" dirty="0">
                <a:solidFill>
                  <a:schemeClr val="bg1"/>
                </a:solidFill>
              </a:rPr>
              <a:t>Ako ste menadžer ili imate event agenciju tada možete nuditi Vaše usluge zastupanja bilo kojem Partyaner profilu kojeg želite zastupati.</a:t>
            </a:r>
          </a:p>
          <a:p>
            <a:pPr marL="0" indent="0">
              <a:buNone/>
            </a:pPr>
            <a:endParaRPr lang="hr-HR" dirty="0">
              <a:solidFill>
                <a:schemeClr val="bg1"/>
              </a:solidFill>
            </a:endParaRPr>
          </a:p>
          <a:p>
            <a:pPr marL="0" indent="0">
              <a:buNone/>
            </a:pPr>
            <a:r>
              <a:rPr lang="hr-HR" dirty="0">
                <a:solidFill>
                  <a:schemeClr val="bg1"/>
                </a:solidFill>
              </a:rPr>
              <a:t>Vlasnik profila kojem šaljete zahtjev za zastupanje može odlučiti da li želi prihvatiti ili odbiti Vaš zahtjev. U slučaju da prihvati Vaš zahtjev tada postajete menadžer tog profila i </a:t>
            </a:r>
            <a:r>
              <a:rPr lang="hr-HR" b="1" dirty="0">
                <a:solidFill>
                  <a:schemeClr val="bg1"/>
                </a:solidFill>
              </a:rPr>
              <a:t>svi daljnji upiti upućeni tom profilu će uvijek stizati Vama!</a:t>
            </a:r>
          </a:p>
          <a:p>
            <a:pPr marL="0" indent="0">
              <a:buNone/>
            </a:pPr>
            <a:endParaRPr lang="hr-HR" dirty="0">
              <a:solidFill>
                <a:schemeClr val="bg1"/>
              </a:solidFill>
            </a:endParaRPr>
          </a:p>
          <a:p>
            <a:pPr marL="0" indent="0">
              <a:buNone/>
            </a:pPr>
            <a:r>
              <a:rPr lang="hr-HR" dirty="0">
                <a:solidFill>
                  <a:schemeClr val="bg1"/>
                </a:solidFill>
              </a:rPr>
              <a:t>Možete zastupati </a:t>
            </a:r>
            <a:r>
              <a:rPr lang="hr-HR" b="1" dirty="0">
                <a:solidFill>
                  <a:schemeClr val="bg1"/>
                </a:solidFill>
              </a:rPr>
              <a:t>neograničen broj profila</a:t>
            </a:r>
            <a:r>
              <a:rPr lang="hr-HR" dirty="0">
                <a:solidFill>
                  <a:schemeClr val="bg1"/>
                </a:solidFill>
              </a:rPr>
              <a:t>, a </a:t>
            </a:r>
            <a:r>
              <a:rPr lang="hr-HR" b="1" dirty="0">
                <a:solidFill>
                  <a:schemeClr val="bg1"/>
                </a:solidFill>
              </a:rPr>
              <a:t>svi upiti za profile koje zastupate će uvijek stizati Vama</a:t>
            </a:r>
            <a:r>
              <a:rPr lang="hr-HR" dirty="0">
                <a:solidFill>
                  <a:schemeClr val="bg1"/>
                </a:solidFill>
              </a:rPr>
              <a:t> i zato </a:t>
            </a:r>
            <a:r>
              <a:rPr lang="hr-HR" b="1" dirty="0">
                <a:solidFill>
                  <a:schemeClr val="bg1"/>
                </a:solidFill>
              </a:rPr>
              <a:t>na Partyaneru nema zaobilaženja menadžera i agencija</a:t>
            </a:r>
            <a:r>
              <a:rPr lang="hr-HR" dirty="0">
                <a:solidFill>
                  <a:schemeClr val="bg1"/>
                </a:solidFill>
              </a:rPr>
              <a:t> kao što je to slučaj na drugim društvenim mrežama!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01802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Mali zadatak za Vas</a:t>
            </a:r>
          </a:p>
        </p:txBody>
      </p:sp>
      <p:sp>
        <p:nvSpPr>
          <p:cNvPr id="3" name="Content Placeholder 2"/>
          <p:cNvSpPr>
            <a:spLocks noGrp="1"/>
          </p:cNvSpPr>
          <p:nvPr>
            <p:ph idx="1"/>
          </p:nvPr>
        </p:nvSpPr>
        <p:spPr/>
        <p:txBody>
          <a:bodyPr>
            <a:normAutofit fontScale="92500"/>
          </a:bodyPr>
          <a:lstStyle/>
          <a:p>
            <a:pPr marL="0" indent="0">
              <a:buNone/>
            </a:pPr>
            <a:r>
              <a:rPr lang="hr-HR" dirty="0">
                <a:solidFill>
                  <a:schemeClr val="bg1"/>
                </a:solidFill>
              </a:rPr>
              <a:t>Ako ste prvo pomislili na društvene mreže ili Google kao rješenje gdje biste mogli pronaći DJ-a ili glazbeni bend za Vaš događaj, evo malog zadatka za Vas!</a:t>
            </a:r>
          </a:p>
          <a:p>
            <a:pPr marL="0" indent="0">
              <a:buNone/>
            </a:pPr>
            <a:endParaRPr lang="hr-HR" dirty="0">
              <a:solidFill>
                <a:schemeClr val="bg1"/>
              </a:solidFill>
            </a:endParaRPr>
          </a:p>
          <a:p>
            <a:pPr marL="0" indent="0">
              <a:buNone/>
            </a:pPr>
            <a:r>
              <a:rPr lang="hr-HR" dirty="0">
                <a:solidFill>
                  <a:schemeClr val="bg1"/>
                </a:solidFill>
              </a:rPr>
              <a:t>Pronađite tamburaški bend ili DJ-a iz Zagreba koji je slobodan između 1.12. i 31.12. i to bez da ih morate kontaktirati i pitati kada su slobodni. Također bi bilo poželjno da imaju i pozitivno ocijenjene recenzije između 80 i 100% jer naravno, ne želite bilo koga angažirati za Vaš događaj.</a:t>
            </a:r>
          </a:p>
          <a:p>
            <a:pPr marL="0" indent="0">
              <a:buNone/>
            </a:pPr>
            <a:endParaRPr lang="hr-HR" dirty="0">
              <a:solidFill>
                <a:schemeClr val="bg1"/>
              </a:solidFill>
            </a:endParaRPr>
          </a:p>
          <a:p>
            <a:pPr marL="0" indent="0">
              <a:buNone/>
            </a:pPr>
            <a:r>
              <a:rPr lang="hr-HR" dirty="0">
                <a:solidFill>
                  <a:schemeClr val="bg1"/>
                </a:solidFill>
              </a:rPr>
              <a:t>Ne ide baš tako lako? Zašto?</a:t>
            </a:r>
          </a:p>
          <a:p>
            <a:endParaRPr lang="hr-HR" dirty="0"/>
          </a:p>
        </p:txBody>
      </p:sp>
      <p:sp>
        <p:nvSpPr>
          <p:cNvPr id="7" name="Footer Placeholder 6"/>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55564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Zastupanje</a:t>
            </a:r>
          </a:p>
        </p:txBody>
      </p:sp>
      <p:sp>
        <p:nvSpPr>
          <p:cNvPr id="6" name="Content Placeholder 5"/>
          <p:cNvSpPr>
            <a:spLocks noGrp="1"/>
          </p:cNvSpPr>
          <p:nvPr>
            <p:ph idx="1"/>
          </p:nvPr>
        </p:nvSpPr>
        <p:spPr/>
        <p:txBody>
          <a:bodyPr>
            <a:normAutofit/>
          </a:bodyPr>
          <a:lstStyle/>
          <a:p>
            <a:pPr marL="0" indent="0">
              <a:buNone/>
            </a:pPr>
            <a:r>
              <a:rPr lang="hr-HR" dirty="0">
                <a:solidFill>
                  <a:schemeClr val="bg1"/>
                </a:solidFill>
              </a:rPr>
              <a:t>Ono što Vi kao agencija/menadžer možete učiniti sa svoje strane je da svima uvjetujete da </a:t>
            </a:r>
            <a:r>
              <a:rPr lang="hr-HR" b="1" dirty="0">
                <a:solidFill>
                  <a:schemeClr val="bg1"/>
                </a:solidFill>
              </a:rPr>
              <a:t>moraju biti na Partyaneru ako žele surađivati</a:t>
            </a:r>
            <a:r>
              <a:rPr lang="hr-HR" dirty="0">
                <a:solidFill>
                  <a:schemeClr val="bg1"/>
                </a:solidFill>
              </a:rPr>
              <a:t>.</a:t>
            </a:r>
          </a:p>
          <a:p>
            <a:pPr marL="0" indent="0">
              <a:buNone/>
            </a:pPr>
            <a:endParaRPr lang="hr-HR" dirty="0">
              <a:solidFill>
                <a:schemeClr val="bg1"/>
              </a:solidFill>
            </a:endParaRPr>
          </a:p>
          <a:p>
            <a:pPr marL="0" indent="0">
              <a:buNone/>
            </a:pPr>
            <a:r>
              <a:rPr lang="hr-HR" dirty="0">
                <a:solidFill>
                  <a:schemeClr val="bg1"/>
                </a:solidFill>
              </a:rPr>
              <a:t>Također, jedan profil može zastupati više menadžera. U tom slučaju organizator može odabrati menadžera s kojim želi ostvariti kontakt i suradnju.</a:t>
            </a:r>
          </a:p>
          <a:p>
            <a:pPr marL="0" indent="0">
              <a:buNone/>
            </a:pPr>
            <a:endParaRPr lang="hr-HR" dirty="0">
              <a:solidFill>
                <a:schemeClr val="bg1"/>
              </a:solidFill>
            </a:endParaRPr>
          </a:p>
          <a:p>
            <a:pPr marL="0" indent="0">
              <a:buNone/>
            </a:pPr>
            <a:r>
              <a:rPr lang="hr-HR" dirty="0">
                <a:solidFill>
                  <a:schemeClr val="bg1"/>
                </a:solidFill>
              </a:rPr>
              <a:t>Ako je netko u potrazi za menadžerom, Partyaner je pravo mjesto za njega!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6145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1000"/>
                                        <p:tgtEl>
                                          <p:spTgt spid="6">
                                            <p:txEl>
                                              <p:pRg st="4" end="4"/>
                                            </p:txEl>
                                          </p:spTgt>
                                        </p:tgtEl>
                                      </p:cBhvr>
                                    </p:animEffect>
                                    <p:anim calcmode="lin" valueType="num">
                                      <p:cBhvr>
                                        <p:cTn id="2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Učlanjenje u bend, grupu ili sastav</a:t>
            </a:r>
          </a:p>
        </p:txBody>
      </p:sp>
      <p:sp>
        <p:nvSpPr>
          <p:cNvPr id="6" name="Content Placeholder 5"/>
          <p:cNvSpPr>
            <a:spLocks noGrp="1"/>
          </p:cNvSpPr>
          <p:nvPr>
            <p:ph idx="1"/>
          </p:nvPr>
        </p:nvSpPr>
        <p:spPr/>
        <p:txBody>
          <a:bodyPr/>
          <a:lstStyle/>
          <a:p>
            <a:pPr marL="0" indent="0">
              <a:buNone/>
            </a:pPr>
            <a:r>
              <a:rPr lang="hr-HR" dirty="0">
                <a:solidFill>
                  <a:schemeClr val="bg1"/>
                </a:solidFill>
              </a:rPr>
              <a:t>Kao glazbenik ili zabavljač možete slati zahtjev za učlanjenje u bend, grupu ili sastav.</a:t>
            </a:r>
          </a:p>
          <a:p>
            <a:pPr marL="0" indent="0">
              <a:buNone/>
            </a:pPr>
            <a:endParaRPr lang="hr-HR" dirty="0">
              <a:solidFill>
                <a:schemeClr val="bg1"/>
              </a:solidFill>
            </a:endParaRPr>
          </a:p>
          <a:p>
            <a:pPr marL="0" indent="0">
              <a:buNone/>
            </a:pPr>
            <a:r>
              <a:rPr lang="hr-HR" dirty="0">
                <a:solidFill>
                  <a:schemeClr val="bg1"/>
                </a:solidFill>
              </a:rPr>
              <a:t>Vlasnik profila kojem šaljete zahtjev za učlanjenje može odlučiti da li želi prihvatiti ili odbiti vaš zahtjev. U slučaju da prihvati vaš zahtjev tada postajete član tog benda, grupe ili sastava!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0619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Nema spamanja!</a:t>
            </a:r>
          </a:p>
        </p:txBody>
      </p:sp>
      <p:sp>
        <p:nvSpPr>
          <p:cNvPr id="6" name="Content Placeholder 5"/>
          <p:cNvSpPr>
            <a:spLocks noGrp="1"/>
          </p:cNvSpPr>
          <p:nvPr>
            <p:ph idx="1"/>
          </p:nvPr>
        </p:nvSpPr>
        <p:spPr/>
        <p:txBody>
          <a:bodyPr/>
          <a:lstStyle/>
          <a:p>
            <a:pPr marL="0" indent="0">
              <a:buNone/>
            </a:pPr>
            <a:r>
              <a:rPr lang="hr-HR" dirty="0">
                <a:solidFill>
                  <a:schemeClr val="bg1"/>
                </a:solidFill>
              </a:rPr>
              <a:t>Na Partyaneru ne postoji spamanje zato što svaki korisnik može prethodno odlučiti da li želi prihvatiti ili odbiti zahtjev za poruku.</a:t>
            </a:r>
          </a:p>
          <a:p>
            <a:pPr marL="0" indent="0">
              <a:buNone/>
            </a:pPr>
            <a:endParaRPr lang="hr-HR" dirty="0">
              <a:solidFill>
                <a:schemeClr val="bg1"/>
              </a:solidFill>
            </a:endParaRPr>
          </a:p>
          <a:p>
            <a:pPr marL="0" indent="0">
              <a:buNone/>
            </a:pPr>
            <a:r>
              <a:rPr lang="hr-HR" dirty="0">
                <a:solidFill>
                  <a:schemeClr val="bg1"/>
                </a:solidFill>
              </a:rPr>
              <a:t>Isključivo nakon što jedan korisnik prihvati zahtjev za poruku drugog korisnika tada stupaju u kontakt i započinju konverzaciju.</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5273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Prijave na Partyaneru - Zaštita</a:t>
            </a:r>
          </a:p>
        </p:txBody>
      </p:sp>
      <p:sp>
        <p:nvSpPr>
          <p:cNvPr id="6" name="Content Placeholder 5"/>
          <p:cNvSpPr>
            <a:spLocks noGrp="1"/>
          </p:cNvSpPr>
          <p:nvPr>
            <p:ph idx="1"/>
          </p:nvPr>
        </p:nvSpPr>
        <p:spPr>
          <a:xfrm>
            <a:off x="838200" y="1825625"/>
            <a:ext cx="10515600" cy="874032"/>
          </a:xfrm>
        </p:spPr>
        <p:txBody>
          <a:bodyPr/>
          <a:lstStyle/>
          <a:p>
            <a:pPr marL="0" indent="0">
              <a:buNone/>
            </a:pPr>
            <a:r>
              <a:rPr lang="hr-HR" dirty="0">
                <a:solidFill>
                  <a:schemeClr val="bg1"/>
                </a:solidFill>
              </a:rPr>
              <a:t>Kako bi korisnici na Partyaneru bili zaštićeni svaki korisnik može prijaviti neprimjeren sadržaj.</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sp>
        <p:nvSpPr>
          <p:cNvPr id="7" name="Content Placeholder 5"/>
          <p:cNvSpPr txBox="1">
            <a:spLocks/>
          </p:cNvSpPr>
          <p:nvPr/>
        </p:nvSpPr>
        <p:spPr>
          <a:xfrm>
            <a:off x="838199" y="2962094"/>
            <a:ext cx="5066212" cy="30468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dirty="0">
                <a:solidFill>
                  <a:schemeClr val="bg1"/>
                </a:solidFill>
              </a:rPr>
              <a:t>Popis što sve korisnik može prijaviti:</a:t>
            </a:r>
          </a:p>
          <a:p>
            <a:r>
              <a:rPr lang="hr-HR" dirty="0">
                <a:solidFill>
                  <a:schemeClr val="bg1"/>
                </a:solidFill>
              </a:rPr>
              <a:t>Profil</a:t>
            </a:r>
          </a:p>
          <a:p>
            <a:r>
              <a:rPr lang="hr-HR" dirty="0">
                <a:solidFill>
                  <a:schemeClr val="bg1"/>
                </a:solidFill>
              </a:rPr>
              <a:t>Događaj</a:t>
            </a:r>
          </a:p>
          <a:p>
            <a:r>
              <a:rPr lang="hr-HR" dirty="0">
                <a:solidFill>
                  <a:schemeClr val="bg1"/>
                </a:solidFill>
              </a:rPr>
              <a:t>Oglas</a:t>
            </a:r>
          </a:p>
          <a:p>
            <a:r>
              <a:rPr lang="hr-HR" dirty="0">
                <a:solidFill>
                  <a:schemeClr val="bg1"/>
                </a:solidFill>
              </a:rPr>
              <a:t>Fotografija</a:t>
            </a:r>
          </a:p>
          <a:p>
            <a:r>
              <a:rPr lang="hr-HR" dirty="0">
                <a:solidFill>
                  <a:schemeClr val="bg1"/>
                </a:solidFill>
              </a:rPr>
              <a:t>Video</a:t>
            </a:r>
          </a:p>
        </p:txBody>
      </p:sp>
      <p:sp>
        <p:nvSpPr>
          <p:cNvPr id="8" name="Content Placeholder 5"/>
          <p:cNvSpPr txBox="1">
            <a:spLocks/>
          </p:cNvSpPr>
          <p:nvPr/>
        </p:nvSpPr>
        <p:spPr>
          <a:xfrm>
            <a:off x="6592389" y="2962094"/>
            <a:ext cx="4761411" cy="3046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dirty="0">
                <a:solidFill>
                  <a:schemeClr val="bg1"/>
                </a:solidFill>
              </a:rPr>
              <a:t>Korisnici mogu prijaviti:</a:t>
            </a:r>
          </a:p>
          <a:p>
            <a:r>
              <a:rPr lang="hr-HR" dirty="0">
                <a:solidFill>
                  <a:schemeClr val="bg1"/>
                </a:solidFill>
              </a:rPr>
              <a:t>Nasilje ili nasilno ponašanje</a:t>
            </a:r>
          </a:p>
          <a:p>
            <a:r>
              <a:rPr lang="hr-HR" dirty="0">
                <a:solidFill>
                  <a:schemeClr val="bg1"/>
                </a:solidFill>
              </a:rPr>
              <a:t>Spam ili prevara</a:t>
            </a:r>
          </a:p>
          <a:p>
            <a:r>
              <a:rPr lang="hr-HR" dirty="0">
                <a:solidFill>
                  <a:schemeClr val="bg1"/>
                </a:solidFill>
              </a:rPr>
              <a:t>Govor mržnje ili osobni napad</a:t>
            </a:r>
          </a:p>
          <a:p>
            <a:r>
              <a:rPr lang="hr-HR" dirty="0">
                <a:solidFill>
                  <a:schemeClr val="bg1"/>
                </a:solidFill>
              </a:rPr>
              <a:t>Seksualno eksplicitni sadržaj</a:t>
            </a:r>
          </a:p>
          <a:p>
            <a:r>
              <a:rPr lang="hr-HR" dirty="0">
                <a:solidFill>
                  <a:schemeClr val="bg1"/>
                </a:solidFill>
              </a:rPr>
              <a:t>Drugi razlog</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39837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Potencijal</a:t>
            </a:r>
          </a:p>
        </p:txBody>
      </p:sp>
      <p:sp>
        <p:nvSpPr>
          <p:cNvPr id="6" name="Content Placeholder 5"/>
          <p:cNvSpPr>
            <a:spLocks noGrp="1"/>
          </p:cNvSpPr>
          <p:nvPr>
            <p:ph idx="1"/>
          </p:nvPr>
        </p:nvSpPr>
        <p:spPr/>
        <p:txBody>
          <a:bodyPr>
            <a:normAutofit/>
          </a:bodyPr>
          <a:lstStyle/>
          <a:p>
            <a:pPr marL="0" indent="0">
              <a:buNone/>
            </a:pPr>
            <a:r>
              <a:rPr lang="hr-HR" dirty="0">
                <a:solidFill>
                  <a:schemeClr val="bg1"/>
                </a:solidFill>
              </a:rPr>
              <a:t>Partyaner je globalni projekt jer su usluge koje ova platforma nudi tražene i primjenjive u cijelom svijetu. Partyaner je trenutno na engleskom i hrvatskom jeziku, a vremenom će biti preveden i na sve ostale svjetske jezike.</a:t>
            </a:r>
          </a:p>
          <a:p>
            <a:pPr marL="0" indent="0">
              <a:buNone/>
            </a:pPr>
            <a:endParaRPr lang="hr-HR" dirty="0">
              <a:solidFill>
                <a:schemeClr val="bg1"/>
              </a:solidFill>
            </a:endParaRPr>
          </a:p>
          <a:p>
            <a:pPr marL="0" indent="0">
              <a:buNone/>
            </a:pPr>
            <a:r>
              <a:rPr lang="hr-HR" dirty="0">
                <a:solidFill>
                  <a:schemeClr val="bg1"/>
                </a:solidFill>
              </a:rPr>
              <a:t>Ovakva vrsta poslovne platforme koja je spoj društvene mreže i booking stranice i koja je specijalizirana za glazbu, umjetnost, zabavnu industriju, organizaciju događaja, kulturu, turizam i promociju ne postoji nigdje u svijetu i zato je po tome jedinstvena!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7918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Potencijal</a:t>
            </a:r>
          </a:p>
        </p:txBody>
      </p:sp>
      <p:sp>
        <p:nvSpPr>
          <p:cNvPr id="6" name="Content Placeholder 5"/>
          <p:cNvSpPr>
            <a:spLocks noGrp="1"/>
          </p:cNvSpPr>
          <p:nvPr>
            <p:ph idx="1"/>
          </p:nvPr>
        </p:nvSpPr>
        <p:spPr/>
        <p:txBody>
          <a:bodyPr>
            <a:normAutofit fontScale="92500" lnSpcReduction="20000"/>
          </a:bodyPr>
          <a:lstStyle/>
          <a:p>
            <a:pPr marL="0" indent="0">
              <a:buNone/>
            </a:pPr>
            <a:r>
              <a:rPr lang="hr-HR" dirty="0">
                <a:solidFill>
                  <a:schemeClr val="bg1"/>
                </a:solidFill>
              </a:rPr>
              <a:t>Već sada ima registriranih korisnika iz cijelog svijeta!</a:t>
            </a:r>
          </a:p>
          <a:p>
            <a:pPr marL="0" indent="0">
              <a:buNone/>
            </a:pPr>
            <a:endParaRPr lang="hr-HR" dirty="0">
              <a:solidFill>
                <a:schemeClr val="bg1"/>
              </a:solidFill>
            </a:endParaRPr>
          </a:p>
          <a:p>
            <a:pPr marL="0" indent="0">
              <a:buNone/>
            </a:pPr>
            <a:r>
              <a:rPr lang="hr-HR" dirty="0">
                <a:solidFill>
                  <a:schemeClr val="bg1"/>
                </a:solidFill>
              </a:rPr>
              <a:t>Ideja je nastala i razvila se upravo na osluškivanju potreba ljudi koji se bave glazbom, umjetnošću, organizacijom događaja, kulturom, ugostiteljstvom, turizmom i promocijom jer je digitalizacija najbolje rješenje za </a:t>
            </a:r>
            <a:r>
              <a:rPr lang="hr-HR" b="1" dirty="0">
                <a:solidFill>
                  <a:schemeClr val="bg1"/>
                </a:solidFill>
              </a:rPr>
              <a:t>brzu razmjenu informacija</a:t>
            </a:r>
            <a:r>
              <a:rPr lang="hr-HR" dirty="0">
                <a:solidFill>
                  <a:schemeClr val="bg1"/>
                </a:solidFill>
              </a:rPr>
              <a:t> kada se radi o takvim poslovima s naglaskom na međusobno globalno povezivanje. Korisnici tako imaju sve nadohvat ruke i ne moraju više imati hrpe kontakata u svojim mobilnim uređajima.</a:t>
            </a:r>
          </a:p>
          <a:p>
            <a:pPr marL="0" indent="0">
              <a:buNone/>
            </a:pPr>
            <a:endParaRPr lang="hr-HR" dirty="0">
              <a:solidFill>
                <a:schemeClr val="bg1"/>
              </a:solidFill>
            </a:endParaRPr>
          </a:p>
          <a:p>
            <a:pPr marL="0" indent="0">
              <a:buNone/>
            </a:pPr>
            <a:r>
              <a:rPr lang="hr-HR" dirty="0">
                <a:solidFill>
                  <a:schemeClr val="bg1"/>
                </a:solidFill>
              </a:rPr>
              <a:t>Glavna značajka Partyanera je </a:t>
            </a:r>
            <a:r>
              <a:rPr lang="hr-HR" b="1" dirty="0">
                <a:solidFill>
                  <a:schemeClr val="bg1"/>
                </a:solidFill>
              </a:rPr>
              <a:t>napredna pretraga profila</a:t>
            </a:r>
            <a:r>
              <a:rPr lang="hr-HR" dirty="0">
                <a:solidFill>
                  <a:schemeClr val="bg1"/>
                </a:solidFill>
              </a:rPr>
              <a:t> zbog koje se mijenja percepcija poslovanja u smislu da nije toliko važno tko se kako zove, nego je važnije tko se čime bavi i kakve ima recenzije! Ova usluga je besplatna za sve Partyaner korisnike!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7321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Potencijal</a:t>
            </a:r>
          </a:p>
        </p:txBody>
      </p:sp>
      <p:sp>
        <p:nvSpPr>
          <p:cNvPr id="6" name="Content Placeholder 5"/>
          <p:cNvSpPr>
            <a:spLocks noGrp="1"/>
          </p:cNvSpPr>
          <p:nvPr>
            <p:ph idx="1"/>
          </p:nvPr>
        </p:nvSpPr>
        <p:spPr/>
        <p:txBody>
          <a:bodyPr>
            <a:normAutofit/>
          </a:bodyPr>
          <a:lstStyle/>
          <a:p>
            <a:pPr marL="0" indent="0">
              <a:buNone/>
            </a:pPr>
            <a:r>
              <a:rPr lang="hr-HR" dirty="0">
                <a:solidFill>
                  <a:schemeClr val="bg1"/>
                </a:solidFill>
              </a:rPr>
              <a:t>Partyaner ima veliki potencijal da se razvije u platformu sa sve više i više usluga koje mogu biti profitabilne, kako za korisnike, tako i za sam Partyaner. Jako je važno uvijek pažljivo osluškivati potrebe tržišta i pratiti trendove te se znati prilagođavati tim potrebama i na temelju toga donositi odluke za daljnji razvoj.</a:t>
            </a:r>
          </a:p>
          <a:p>
            <a:pPr marL="0" indent="0">
              <a:buNone/>
            </a:pPr>
            <a:endParaRPr lang="hr-HR" dirty="0">
              <a:solidFill>
                <a:schemeClr val="bg1"/>
              </a:solidFill>
            </a:endParaRPr>
          </a:p>
          <a:p>
            <a:pPr marL="0" indent="0">
              <a:buNone/>
            </a:pPr>
            <a:r>
              <a:rPr lang="hr-HR" b="1" dirty="0">
                <a:solidFill>
                  <a:schemeClr val="bg1"/>
                </a:solidFill>
              </a:rPr>
              <a:t>Ako vam Partyaner uspije riješiti neku stvarnu životnu situaciju i ako ste to spremni platiti, onda smo svi zajedno uspjeli!</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76063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Potencijal</a:t>
            </a:r>
          </a:p>
        </p:txBody>
      </p:sp>
      <p:sp>
        <p:nvSpPr>
          <p:cNvPr id="6" name="Content Placeholder 5"/>
          <p:cNvSpPr>
            <a:spLocks noGrp="1"/>
          </p:cNvSpPr>
          <p:nvPr>
            <p:ph idx="1"/>
          </p:nvPr>
        </p:nvSpPr>
        <p:spPr/>
        <p:txBody>
          <a:bodyPr>
            <a:normAutofit/>
          </a:bodyPr>
          <a:lstStyle/>
          <a:p>
            <a:pPr marL="0" indent="0">
              <a:buNone/>
            </a:pPr>
            <a:r>
              <a:rPr lang="hr-HR" dirty="0">
                <a:solidFill>
                  <a:schemeClr val="bg1"/>
                </a:solidFill>
              </a:rPr>
              <a:t>Najbolji dio ove platforme je </a:t>
            </a:r>
            <a:r>
              <a:rPr lang="hr-HR" b="1" dirty="0">
                <a:solidFill>
                  <a:schemeClr val="bg1"/>
                </a:solidFill>
              </a:rPr>
              <a:t>prikupljanje meta podataka</a:t>
            </a:r>
            <a:r>
              <a:rPr lang="hr-HR" dirty="0">
                <a:solidFill>
                  <a:schemeClr val="bg1"/>
                </a:solidFill>
              </a:rPr>
              <a:t> korisnika na osnovu kojih će organizatori događaja moći preciznije planirati svoje događaje, pogotovo ako govorimo o financijskim rizicima, koji se ovim putem mogu svesti na minimum, a Partyaner korisnici će moći jednostavnije pronaći klubove u kojima žele partijati, prema svojim interesima i budžetima.</a:t>
            </a:r>
          </a:p>
          <a:p>
            <a:pPr marL="0" indent="0">
              <a:buNone/>
            </a:pPr>
            <a:endParaRPr lang="hr-HR" dirty="0">
              <a:solidFill>
                <a:schemeClr val="bg1"/>
              </a:solidFill>
            </a:endParaRPr>
          </a:p>
          <a:p>
            <a:pPr marL="0" indent="0">
              <a:buNone/>
            </a:pPr>
            <a:r>
              <a:rPr lang="hr-HR" b="1" dirty="0">
                <a:solidFill>
                  <a:schemeClr val="bg1"/>
                </a:solidFill>
              </a:rPr>
              <a:t>Zato je Partyaner daleko više </a:t>
            </a:r>
            <a:r>
              <a:rPr lang="hr-HR" b="1">
                <a:solidFill>
                  <a:schemeClr val="bg1"/>
                </a:solidFill>
              </a:rPr>
              <a:t>od same booking </a:t>
            </a:r>
            <a:r>
              <a:rPr lang="hr-HR" b="1" dirty="0">
                <a:solidFill>
                  <a:schemeClr val="bg1"/>
                </a:solidFill>
              </a:rPr>
              <a:t>platforme!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087051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Zaključak</a:t>
            </a:r>
          </a:p>
        </p:txBody>
      </p:sp>
      <p:sp>
        <p:nvSpPr>
          <p:cNvPr id="6" name="Content Placeholder 5"/>
          <p:cNvSpPr>
            <a:spLocks noGrp="1"/>
          </p:cNvSpPr>
          <p:nvPr>
            <p:ph idx="1"/>
          </p:nvPr>
        </p:nvSpPr>
        <p:spPr/>
        <p:txBody>
          <a:bodyPr>
            <a:normAutofit fontScale="92500" lnSpcReduction="10000"/>
          </a:bodyPr>
          <a:lstStyle/>
          <a:p>
            <a:pPr marL="0" indent="0">
              <a:buNone/>
            </a:pPr>
            <a:r>
              <a:rPr lang="hr-HR" dirty="0">
                <a:solidFill>
                  <a:schemeClr val="bg1"/>
                </a:solidFill>
              </a:rPr>
              <a:t>Mi na Partyaneru ne želimo više slušati izjave tipa „ne možemo pronaći” kada netko želi organizirati neki događaj! Sve što vam treba za organizaciju bilo koje vrste događaja imate na Partyaneru, nebitno da li se radilo o manjem ili većem događaju.</a:t>
            </a:r>
          </a:p>
          <a:p>
            <a:pPr marL="0" indent="0">
              <a:buNone/>
            </a:pPr>
            <a:endParaRPr lang="hr-HR" dirty="0">
              <a:solidFill>
                <a:schemeClr val="bg1"/>
              </a:solidFill>
            </a:endParaRPr>
          </a:p>
          <a:p>
            <a:pPr marL="0" indent="0">
              <a:buNone/>
            </a:pPr>
            <a:r>
              <a:rPr lang="hr-HR" dirty="0">
                <a:solidFill>
                  <a:schemeClr val="bg1"/>
                </a:solidFill>
              </a:rPr>
              <a:t>Partyaner nije klasični oglasnik tipa „nudim – tražim”, nego je sofisticirana platforma specijalizirana za glazbu, umjetnost i organizaciju događaja!</a:t>
            </a:r>
          </a:p>
          <a:p>
            <a:pPr marL="0" indent="0">
              <a:buNone/>
            </a:pPr>
            <a:endParaRPr lang="hr-HR" dirty="0">
              <a:solidFill>
                <a:schemeClr val="bg1"/>
              </a:solidFill>
            </a:endParaRPr>
          </a:p>
          <a:p>
            <a:pPr marL="0" indent="0">
              <a:buNone/>
            </a:pPr>
            <a:r>
              <a:rPr lang="hr-HR" dirty="0">
                <a:solidFill>
                  <a:schemeClr val="bg1"/>
                </a:solidFill>
              </a:rPr>
              <a:t>Partyaner je platforma koja je dostupna svima, registracija je besplatna, a prilagođena je za svačiji budžet jer su cijene profesionalnih usluga zaista simbolične.</a:t>
            </a:r>
          </a:p>
          <a:p>
            <a:pPr marL="0" indent="0">
              <a:buNone/>
            </a:pP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142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Zaključak</a:t>
            </a:r>
          </a:p>
        </p:txBody>
      </p:sp>
      <p:sp>
        <p:nvSpPr>
          <p:cNvPr id="6" name="Content Placeholder 5"/>
          <p:cNvSpPr>
            <a:spLocks noGrp="1"/>
          </p:cNvSpPr>
          <p:nvPr>
            <p:ph idx="1"/>
          </p:nvPr>
        </p:nvSpPr>
        <p:spPr/>
        <p:txBody>
          <a:bodyPr>
            <a:normAutofit/>
          </a:bodyPr>
          <a:lstStyle/>
          <a:p>
            <a:pPr marL="0" indent="0">
              <a:buNone/>
            </a:pPr>
            <a:r>
              <a:rPr lang="hr-HR" dirty="0">
                <a:solidFill>
                  <a:schemeClr val="bg1"/>
                </a:solidFill>
              </a:rPr>
              <a:t>Osnovna ideja je da Partyaner svojim korisnicima nudi poslovnu mogućnost i to tako da stupanjem u kontakt i dogovaranjem suradnji </a:t>
            </a:r>
            <a:r>
              <a:rPr lang="hr-HR" b="1" dirty="0">
                <a:solidFill>
                  <a:schemeClr val="bg1"/>
                </a:solidFill>
              </a:rPr>
              <a:t>korisnici zaista uvijek zarađuju više nego što ulože </a:t>
            </a:r>
            <a:r>
              <a:rPr lang="hr-HR" dirty="0">
                <a:solidFill>
                  <a:schemeClr val="bg1"/>
                </a:solidFill>
              </a:rPr>
              <a:t>te da ju koriste dokle god žele ostvarivati prihode, a mi vjerujemo da je to </a:t>
            </a:r>
            <a:r>
              <a:rPr lang="hr-HR" b="1" dirty="0">
                <a:solidFill>
                  <a:schemeClr val="bg1"/>
                </a:solidFill>
              </a:rPr>
              <a:t>zauvijek</a:t>
            </a:r>
            <a:r>
              <a:rPr lang="hr-HR" dirty="0">
                <a:solidFill>
                  <a:schemeClr val="bg1"/>
                </a:solidFill>
              </a:rPr>
              <a:t>! </a:t>
            </a:r>
          </a:p>
          <a:p>
            <a:pPr marL="0" indent="0">
              <a:buNone/>
            </a:pPr>
            <a:endParaRPr lang="hr-HR" dirty="0">
              <a:solidFill>
                <a:schemeClr val="bg1"/>
              </a:solidFill>
            </a:endParaRPr>
          </a:p>
          <a:p>
            <a:pPr marL="0" indent="0">
              <a:buNone/>
            </a:pPr>
            <a:r>
              <a:rPr lang="hr-HR" b="1" dirty="0">
                <a:solidFill>
                  <a:schemeClr val="bg1"/>
                </a:solidFill>
              </a:rPr>
              <a:t>Zbog toga je ovaj projekt dugoročno svima isplativ i svi su na dobitku!</a:t>
            </a:r>
          </a:p>
          <a:p>
            <a:pPr marL="0" indent="0">
              <a:buNone/>
            </a:pPr>
            <a:endParaRPr lang="hr-HR" dirty="0">
              <a:solidFill>
                <a:schemeClr val="bg1"/>
              </a:solidFill>
            </a:endParaRPr>
          </a:p>
          <a:p>
            <a:pPr marL="0" indent="0" algn="ctr">
              <a:buNone/>
            </a:pPr>
            <a:r>
              <a:rPr lang="hr-HR" sz="5400" dirty="0">
                <a:solidFill>
                  <a:schemeClr val="bg1"/>
                </a:solidFill>
              </a:rPr>
              <a:t>Let’s get the party started!</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3774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54364"/>
          </a:xfrm>
        </p:spPr>
        <p:txBody>
          <a:bodyPr>
            <a:normAutofit/>
          </a:bodyPr>
          <a:lstStyle/>
          <a:p>
            <a:r>
              <a:rPr lang="hr-HR" sz="4400" b="1" dirty="0">
                <a:solidFill>
                  <a:schemeClr val="bg1"/>
                </a:solidFill>
              </a:rPr>
              <a:t>Što je Partyaner?</a:t>
            </a:r>
          </a:p>
        </p:txBody>
      </p:sp>
      <p:sp>
        <p:nvSpPr>
          <p:cNvPr id="3" name="Content Placeholder 2"/>
          <p:cNvSpPr>
            <a:spLocks noGrp="1"/>
          </p:cNvSpPr>
          <p:nvPr>
            <p:ph type="body" sz="half" idx="2"/>
          </p:nvPr>
        </p:nvSpPr>
        <p:spPr>
          <a:xfrm>
            <a:off x="839788" y="1549400"/>
            <a:ext cx="3932237" cy="3811588"/>
          </a:xfrm>
        </p:spPr>
        <p:txBody>
          <a:bodyPr>
            <a:noAutofit/>
          </a:bodyPr>
          <a:lstStyle/>
          <a:p>
            <a:pPr marL="0" indent="0">
              <a:buNone/>
            </a:pPr>
            <a:r>
              <a:rPr lang="hr-HR" sz="2600" dirty="0">
                <a:solidFill>
                  <a:schemeClr val="bg1"/>
                </a:solidFill>
              </a:rPr>
              <a:t>Partyaner je event booking platforma (B2B SaaS) bazirana na društvenoj mreži specijalizirana za povezivanje zajedničkih interesa u svijetu glazbe, organizacije događaja, zabave, umjetnosti, kulture, ugostiteljstva, turizma i promocije, ali i puno više od toga.</a:t>
            </a:r>
          </a:p>
        </p:txBody>
      </p:sp>
      <p:pic>
        <p:nvPicPr>
          <p:cNvPr id="9" name="Picture 8"/>
          <p:cNvPicPr>
            <a:picLocks noChangeAspect="1"/>
          </p:cNvPicPr>
          <p:nvPr/>
        </p:nvPicPr>
        <p:blipFill>
          <a:blip r:embed="rId2"/>
          <a:stretch>
            <a:fillRect/>
          </a:stretch>
        </p:blipFill>
        <p:spPr>
          <a:xfrm>
            <a:off x="4940165" y="775064"/>
            <a:ext cx="6380978" cy="5090028"/>
          </a:xfrm>
          <a:prstGeom prst="rect">
            <a:avLst/>
          </a:prstGeom>
          <a:effectLst>
            <a:outerShdw blurRad="50800" dist="38100" dir="2700000" algn="tl" rotWithShape="0">
              <a:prstClr val="black">
                <a:alpha val="40000"/>
              </a:prstClr>
            </a:outerShdw>
          </a:effectLst>
        </p:spPr>
      </p:pic>
      <p:sp>
        <p:nvSpPr>
          <p:cNvPr id="10" name="Footer Placeholder 9"/>
          <p:cNvSpPr>
            <a:spLocks noGrp="1"/>
          </p:cNvSpPr>
          <p:nvPr>
            <p:ph type="ftr" sz="quarter" idx="11"/>
          </p:nvPr>
        </p:nvSpPr>
        <p:spPr>
          <a:xfrm>
            <a:off x="839788" y="6356350"/>
            <a:ext cx="7313612"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50741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153988" y="4894217"/>
            <a:ext cx="3794885" cy="523220"/>
          </a:xfrm>
          <a:prstGeom prst="rect">
            <a:avLst/>
          </a:prstGeom>
          <a:noFill/>
        </p:spPr>
        <p:txBody>
          <a:bodyPr wrap="none" rtlCol="0">
            <a:spAutoFit/>
          </a:bodyPr>
          <a:lstStyle/>
          <a:p>
            <a:r>
              <a:rPr lang="hr-HR" sz="2800" dirty="0">
                <a:solidFill>
                  <a:schemeClr val="bg1"/>
                </a:solidFill>
              </a:rPr>
              <a:t>HVALA NA POZORNOSTI!</a:t>
            </a:r>
          </a:p>
        </p:txBody>
      </p:sp>
    </p:spTree>
    <p:extLst>
      <p:ext uri="{BB962C8B-B14F-4D97-AF65-F5344CB8AC3E}">
        <p14:creationId xmlns:p14="http://schemas.microsoft.com/office/powerpoint/2010/main" val="2149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Rješenje!</a:t>
            </a:r>
          </a:p>
        </p:txBody>
      </p:sp>
      <p:sp>
        <p:nvSpPr>
          <p:cNvPr id="3" name="Content Placeholder 2"/>
          <p:cNvSpPr>
            <a:spLocks noGrp="1"/>
          </p:cNvSpPr>
          <p:nvPr>
            <p:ph idx="1"/>
          </p:nvPr>
        </p:nvSpPr>
        <p:spPr/>
        <p:txBody>
          <a:bodyPr>
            <a:normAutofit/>
          </a:bodyPr>
          <a:lstStyle/>
          <a:p>
            <a:pPr marL="0" indent="0">
              <a:buNone/>
            </a:pPr>
            <a:r>
              <a:rPr lang="hr-HR" dirty="0">
                <a:solidFill>
                  <a:schemeClr val="bg1"/>
                </a:solidFill>
              </a:rPr>
              <a:t>Partyaner rješava mnoge skupe vrste problema. Glazba je univerzalni jezik u cijelom svijetu pa je stoga projekt </a:t>
            </a:r>
            <a:r>
              <a:rPr lang="hr-HR" b="1" dirty="0">
                <a:solidFill>
                  <a:schemeClr val="bg1"/>
                </a:solidFill>
              </a:rPr>
              <a:t>globalan</a:t>
            </a:r>
            <a:r>
              <a:rPr lang="hr-HR" dirty="0">
                <a:solidFill>
                  <a:schemeClr val="bg1"/>
                </a:solidFill>
              </a:rPr>
              <a:t>.</a:t>
            </a:r>
          </a:p>
          <a:p>
            <a:pPr marL="0" indent="0">
              <a:buNone/>
            </a:pPr>
            <a:endParaRPr lang="hr-HR" dirty="0">
              <a:solidFill>
                <a:schemeClr val="bg1"/>
              </a:solidFill>
            </a:endParaRPr>
          </a:p>
          <a:p>
            <a:pPr marL="0" indent="0">
              <a:buNone/>
            </a:pPr>
            <a:r>
              <a:rPr lang="hr-HR" dirty="0">
                <a:solidFill>
                  <a:schemeClr val="bg1"/>
                </a:solidFill>
              </a:rPr>
              <a:t>Partyaner je zapravo digitalni katalog, spoj booking stranice i društvene mreže u jednom s ciljem povezivanja zajedničkih interesa, a naša glavna značajka je </a:t>
            </a:r>
            <a:r>
              <a:rPr lang="hr-HR" b="1" dirty="0">
                <a:solidFill>
                  <a:schemeClr val="bg1"/>
                </a:solidFill>
              </a:rPr>
              <a:t>napredna pretraga profila</a:t>
            </a:r>
            <a:r>
              <a:rPr lang="hr-HR" dirty="0">
                <a:solidFill>
                  <a:schemeClr val="bg1"/>
                </a:solidFill>
              </a:rPr>
              <a:t>.</a:t>
            </a:r>
          </a:p>
          <a:p>
            <a:pPr marL="0" indent="0">
              <a:buNone/>
            </a:pPr>
            <a:endParaRPr lang="hr-HR" dirty="0">
              <a:solidFill>
                <a:schemeClr val="bg1"/>
              </a:solidFill>
            </a:endParaRPr>
          </a:p>
          <a:p>
            <a:pPr marL="0" indent="0">
              <a:buNone/>
            </a:pPr>
            <a:r>
              <a:rPr lang="hr-HR" dirty="0">
                <a:solidFill>
                  <a:schemeClr val="bg1"/>
                </a:solidFill>
              </a:rPr>
              <a:t>Naš slogan je: „Let’s get the party started!”</a:t>
            </a:r>
          </a:p>
          <a:p>
            <a:endParaRPr lang="hr-HR" dirty="0"/>
          </a:p>
        </p:txBody>
      </p:sp>
      <p:sp>
        <p:nvSpPr>
          <p:cNvPr id="4" name="Footer Placeholder 3"/>
          <p:cNvSpPr>
            <a:spLocks noGrp="1"/>
          </p:cNvSpPr>
          <p:nvPr>
            <p:ph type="ftr" sz="quarter" idx="11"/>
          </p:nvPr>
        </p:nvSpPr>
        <p:spPr>
          <a:xfrm>
            <a:off x="838200" y="6356350"/>
            <a:ext cx="7315200" cy="365125"/>
          </a:xfrm>
        </p:spPr>
        <p:txBody>
          <a:bodyPr/>
          <a:lstStyle/>
          <a:p>
            <a:pPr algn="l"/>
            <a:r>
              <a:rPr lang="hr-HR">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8502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Misija i vizija</a:t>
            </a:r>
          </a:p>
        </p:txBody>
      </p:sp>
      <p:sp>
        <p:nvSpPr>
          <p:cNvPr id="3" name="Content Placeholder 2"/>
          <p:cNvSpPr>
            <a:spLocks noGrp="1"/>
          </p:cNvSpPr>
          <p:nvPr>
            <p:ph idx="1"/>
          </p:nvPr>
        </p:nvSpPr>
        <p:spPr/>
        <p:txBody>
          <a:bodyPr>
            <a:normAutofit fontScale="92500"/>
          </a:bodyPr>
          <a:lstStyle/>
          <a:p>
            <a:pPr marL="0" indent="0">
              <a:buNone/>
            </a:pPr>
            <a:r>
              <a:rPr lang="hr-HR" dirty="0">
                <a:solidFill>
                  <a:schemeClr val="bg1"/>
                </a:solidFill>
              </a:rPr>
              <a:t>Želimo stvoriti centralizirano mjesto za sve glazbenike, umjetnike, ugostitelje i organizatore događaja kako bi se međusobno povezivali i dogovarali suradnje, ali i centralizirano mjesto za njihovu promociju i istraživanje tržišta za organizatore događaja na temelju prikupljenih podataka.</a:t>
            </a:r>
          </a:p>
          <a:p>
            <a:pPr marL="0" indent="0">
              <a:buNone/>
            </a:pPr>
            <a:endParaRPr lang="hr-HR" dirty="0">
              <a:solidFill>
                <a:schemeClr val="bg1"/>
              </a:solidFill>
            </a:endParaRPr>
          </a:p>
          <a:p>
            <a:pPr marL="0" indent="0">
              <a:buNone/>
            </a:pPr>
            <a:r>
              <a:rPr lang="hr-HR" dirty="0">
                <a:solidFill>
                  <a:schemeClr val="bg1"/>
                </a:solidFill>
              </a:rPr>
              <a:t>Želimo da svi Partyaner korisnici koriste našu platformu dokle god žele </a:t>
            </a:r>
            <a:r>
              <a:rPr lang="hr-HR" b="1" dirty="0">
                <a:solidFill>
                  <a:schemeClr val="bg1"/>
                </a:solidFill>
              </a:rPr>
              <a:t>ostvarivati prihode</a:t>
            </a:r>
            <a:r>
              <a:rPr lang="hr-HR" dirty="0">
                <a:solidFill>
                  <a:schemeClr val="bg1"/>
                </a:solidFill>
              </a:rPr>
              <a:t>, a mislimo da je to </a:t>
            </a:r>
            <a:r>
              <a:rPr lang="hr-HR" b="1" dirty="0">
                <a:solidFill>
                  <a:schemeClr val="bg1"/>
                </a:solidFill>
              </a:rPr>
              <a:t>zauvijek</a:t>
            </a:r>
            <a:r>
              <a:rPr lang="hr-HR" dirty="0">
                <a:solidFill>
                  <a:schemeClr val="bg1"/>
                </a:solidFill>
              </a:rPr>
              <a:t>!</a:t>
            </a:r>
          </a:p>
          <a:p>
            <a:pPr marL="0" indent="0">
              <a:buNone/>
            </a:pPr>
            <a:endParaRPr lang="hr-HR" dirty="0">
              <a:solidFill>
                <a:schemeClr val="bg1"/>
              </a:solidFill>
            </a:endParaRPr>
          </a:p>
          <a:p>
            <a:pPr marL="0" indent="0">
              <a:buNone/>
            </a:pPr>
            <a:r>
              <a:rPr lang="hr-HR" dirty="0">
                <a:solidFill>
                  <a:schemeClr val="bg1"/>
                </a:solidFill>
              </a:rPr>
              <a:t>Tko želi zarađivati više nego što trenutno zarađuje? Svi smo mi tu zbog zajedničkih interesa!</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12556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Tko se sve može registrirati na Partyaner?</a:t>
            </a:r>
          </a:p>
        </p:txBody>
      </p:sp>
      <p:sp>
        <p:nvSpPr>
          <p:cNvPr id="3" name="Content Placeholder 2"/>
          <p:cNvSpPr>
            <a:spLocks noGrp="1"/>
          </p:cNvSpPr>
          <p:nvPr>
            <p:ph idx="1"/>
          </p:nvPr>
        </p:nvSpPr>
        <p:spPr/>
        <p:txBody>
          <a:bodyPr/>
          <a:lstStyle/>
          <a:p>
            <a:pPr marL="0" indent="0">
              <a:buNone/>
            </a:pPr>
            <a:r>
              <a:rPr lang="hr-HR" dirty="0">
                <a:solidFill>
                  <a:schemeClr val="bg1"/>
                </a:solidFill>
              </a:rPr>
              <a:t>Glazbenici, DJ-evi, bendovi, umjetnici, plesači, koreografi, plesne skupine, zabavljači, klubovi, diskoteke, svečane dvorane za svatove, kafići, hoteli, restorani, smještaji, menadžeri, booking agencije, diskografske kuće, hostese, konobari, barmeni, fotografi, snimatelji, producenti, slikari, kipari, graffiti umjetnici, karikaturisti i sve usluge povezane s glazbom, kulturom, turizmom, ugostiteljstvom i organizacijom događaja.</a:t>
            </a:r>
          </a:p>
          <a:p>
            <a:pPr marL="0" indent="0">
              <a:buNone/>
            </a:pPr>
            <a:endParaRPr lang="hr-HR" dirty="0">
              <a:solidFill>
                <a:schemeClr val="bg1"/>
              </a:solidFill>
            </a:endParaRPr>
          </a:p>
          <a:p>
            <a:pPr marL="0" indent="0" algn="ctr">
              <a:buNone/>
            </a:pPr>
            <a:r>
              <a:rPr lang="hr-HR" sz="6000" dirty="0">
                <a:solidFill>
                  <a:schemeClr val="bg1"/>
                </a:solidFill>
              </a:rPr>
              <a:t>MOGU SVI, MOŽETE I VI!</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94573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Vrste Partyaner profila</a:t>
            </a:r>
          </a:p>
        </p:txBody>
      </p:sp>
      <p:sp>
        <p:nvSpPr>
          <p:cNvPr id="3" name="Content Placeholder 2"/>
          <p:cNvSpPr>
            <a:spLocks noGrp="1"/>
          </p:cNvSpPr>
          <p:nvPr>
            <p:ph sz="half" idx="1"/>
          </p:nvPr>
        </p:nvSpPr>
        <p:spPr/>
        <p:txBody>
          <a:bodyPr>
            <a:normAutofit/>
          </a:bodyPr>
          <a:lstStyle/>
          <a:p>
            <a:r>
              <a:rPr lang="hr-HR" dirty="0">
                <a:solidFill>
                  <a:schemeClr val="bg1"/>
                </a:solidFill>
              </a:rPr>
              <a:t>Glazbenik / Umjetnik</a:t>
            </a:r>
          </a:p>
          <a:p>
            <a:r>
              <a:rPr lang="hr-HR" dirty="0">
                <a:solidFill>
                  <a:schemeClr val="bg1"/>
                </a:solidFill>
              </a:rPr>
              <a:t>Bend / Grupa / Sastav</a:t>
            </a:r>
          </a:p>
          <a:p>
            <a:r>
              <a:rPr lang="hr-HR" dirty="0">
                <a:solidFill>
                  <a:schemeClr val="bg1"/>
                </a:solidFill>
              </a:rPr>
              <a:t>Menadžer / Agencija</a:t>
            </a:r>
          </a:p>
          <a:p>
            <a:r>
              <a:rPr lang="hr-HR" dirty="0">
                <a:solidFill>
                  <a:schemeClr val="bg1"/>
                </a:solidFill>
              </a:rPr>
              <a:t>Lokacija</a:t>
            </a:r>
          </a:p>
          <a:p>
            <a:r>
              <a:rPr lang="hr-HR" dirty="0">
                <a:solidFill>
                  <a:schemeClr val="bg1"/>
                </a:solidFill>
              </a:rPr>
              <a:t>Zabavljač</a:t>
            </a:r>
          </a:p>
          <a:p>
            <a:r>
              <a:rPr lang="hr-HR" dirty="0">
                <a:solidFill>
                  <a:schemeClr val="bg1"/>
                </a:solidFill>
              </a:rPr>
              <a:t>Usluge</a:t>
            </a:r>
          </a:p>
        </p:txBody>
      </p:sp>
      <p:sp>
        <p:nvSpPr>
          <p:cNvPr id="5" name="Content Placeholder 4"/>
          <p:cNvSpPr>
            <a:spLocks noGrp="1"/>
          </p:cNvSpPr>
          <p:nvPr>
            <p:ph sz="half" idx="2"/>
          </p:nvPr>
        </p:nvSpPr>
        <p:spPr/>
        <p:txBody>
          <a:bodyPr/>
          <a:lstStyle/>
          <a:p>
            <a:pPr marL="0" indent="0">
              <a:buNone/>
            </a:pPr>
            <a:r>
              <a:rPr lang="hr-HR" dirty="0">
                <a:solidFill>
                  <a:schemeClr val="bg1"/>
                </a:solidFill>
              </a:rPr>
              <a:t>Razlika između korisničkog računa i profila? Ovo ćemo objasniti u nastavku.</a:t>
            </a:r>
          </a:p>
          <a:p>
            <a:pPr marL="0" indent="0">
              <a:buNone/>
            </a:pPr>
            <a:endParaRPr lang="hr-HR" dirty="0">
              <a:solidFill>
                <a:schemeClr val="bg1"/>
              </a:solidFill>
            </a:endParaRPr>
          </a:p>
          <a:p>
            <a:pPr marL="0" indent="0">
              <a:buNone/>
            </a:pPr>
            <a:r>
              <a:rPr lang="hr-HR" dirty="0">
                <a:solidFill>
                  <a:schemeClr val="bg1"/>
                </a:solidFill>
              </a:rPr>
              <a:t>Svaki korisnik može kreirati </a:t>
            </a:r>
            <a:r>
              <a:rPr lang="hr-HR" b="1" dirty="0">
                <a:solidFill>
                  <a:schemeClr val="bg1"/>
                </a:solidFill>
              </a:rPr>
              <a:t>neograničen broj profila </a:t>
            </a:r>
            <a:r>
              <a:rPr lang="hr-HR" dirty="0">
                <a:solidFill>
                  <a:schemeClr val="bg1"/>
                </a:solidFill>
              </a:rPr>
              <a:t>s time da je kreiranje prvog profila besplatno!</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37043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fade">
                                      <p:cBhvr>
                                        <p:cTn id="50" dur="1000"/>
                                        <p:tgtEl>
                                          <p:spTgt spid="5">
                                            <p:txEl>
                                              <p:pRg st="0" end="0"/>
                                            </p:txEl>
                                          </p:spTgt>
                                        </p:tgtEl>
                                      </p:cBhvr>
                                    </p:animEffect>
                                    <p:anim calcmode="lin" valueType="num">
                                      <p:cBhvr>
                                        <p:cTn id="5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fade">
                                      <p:cBhvr>
                                        <p:cTn id="57" dur="1000"/>
                                        <p:tgtEl>
                                          <p:spTgt spid="5">
                                            <p:txEl>
                                              <p:pRg st="2" end="2"/>
                                            </p:txEl>
                                          </p:spTgt>
                                        </p:tgtEl>
                                      </p:cBhvr>
                                    </p:animEffect>
                                    <p:anim calcmode="lin" valueType="num">
                                      <p:cBhvr>
                                        <p:cTn id="5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9375</TotalTime>
  <Words>2775</Words>
  <Application>Microsoft Office PowerPoint</Application>
  <PresentationFormat>Widescreen</PresentationFormat>
  <Paragraphs>249</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Uvod</vt:lpstr>
      <vt:lpstr>Problem</vt:lpstr>
      <vt:lpstr>Mali zadatak za Vas</vt:lpstr>
      <vt:lpstr>Što je Partyaner?</vt:lpstr>
      <vt:lpstr>Rješenje!</vt:lpstr>
      <vt:lpstr>Misija i vizija</vt:lpstr>
      <vt:lpstr>Tko se sve može registrirati na Partyaner?</vt:lpstr>
      <vt:lpstr>Vrste Partyaner profila</vt:lpstr>
      <vt:lpstr>Profil „Glazbenik”</vt:lpstr>
      <vt:lpstr>Profil „Bend / Grupa / Sastav”</vt:lpstr>
      <vt:lpstr>Profil „Menadžer / Agencija”</vt:lpstr>
      <vt:lpstr>Profil „Lokacija”</vt:lpstr>
      <vt:lpstr>Profil „Zabavljač”</vt:lpstr>
      <vt:lpstr>Profil „Zabavljač”</vt:lpstr>
      <vt:lpstr>Profil „Zabavljač”</vt:lpstr>
      <vt:lpstr>Profil „Usluge”</vt:lpstr>
      <vt:lpstr>Profil „Usluge”</vt:lpstr>
      <vt:lpstr>Profil „Usluge”</vt:lpstr>
      <vt:lpstr>Profil „Usluge”</vt:lpstr>
      <vt:lpstr>Profil „Usluge”</vt:lpstr>
      <vt:lpstr>Napredna pretraga profila</vt:lpstr>
      <vt:lpstr>Rezultati pretrage</vt:lpstr>
      <vt:lpstr>Da li je besplatno?</vt:lpstr>
      <vt:lpstr>Da li je besplatno?</vt:lpstr>
      <vt:lpstr>WIN-WIN-WIN situacija!</vt:lpstr>
      <vt:lpstr>Što Partyaner korisnik dobija registracijom?</vt:lpstr>
      <vt:lpstr>Kako to izgleda u praksi?</vt:lpstr>
      <vt:lpstr>Partycoins</vt:lpstr>
      <vt:lpstr>Newsfeed</vt:lpstr>
      <vt:lpstr>Booking</vt:lpstr>
      <vt:lpstr>Događaji</vt:lpstr>
      <vt:lpstr>Događaji</vt:lpstr>
      <vt:lpstr>Kalendar zauzetosti</vt:lpstr>
      <vt:lpstr>Oglašavanje</vt:lpstr>
      <vt:lpstr>Oglašavanje</vt:lpstr>
      <vt:lpstr>Oglašavanje</vt:lpstr>
      <vt:lpstr>Recenzije</vt:lpstr>
      <vt:lpstr>Zastupanje</vt:lpstr>
      <vt:lpstr>Zastupanje</vt:lpstr>
      <vt:lpstr>Učlanjenje u bend, grupu ili sastav</vt:lpstr>
      <vt:lpstr>Nema spamanja!</vt:lpstr>
      <vt:lpstr>Prijave na Partyaneru - Zaštita</vt:lpstr>
      <vt:lpstr>Potencijal</vt:lpstr>
      <vt:lpstr>Potencijal</vt:lpstr>
      <vt:lpstr>Potencijal</vt:lpstr>
      <vt:lpstr>Potencijal</vt:lpstr>
      <vt:lpstr>Zaključak</vt:lpstr>
      <vt:lpstr>Zaključak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HORUS</dc:creator>
  <cp:lastModifiedBy>OS</cp:lastModifiedBy>
  <cp:revision>459</cp:revision>
  <dcterms:created xsi:type="dcterms:W3CDTF">2020-11-01T03:14:53Z</dcterms:created>
  <dcterms:modified xsi:type="dcterms:W3CDTF">2023-09-05T10:14:39Z</dcterms:modified>
  <cp:contentStatus/>
</cp:coreProperties>
</file>